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9"/>
  </p:notesMasterIdLst>
  <p:sldIdLst>
    <p:sldId id="256" r:id="rId2"/>
    <p:sldId id="417" r:id="rId3"/>
    <p:sldId id="277" r:id="rId4"/>
    <p:sldId id="282" r:id="rId5"/>
    <p:sldId id="294" r:id="rId6"/>
    <p:sldId id="423" r:id="rId7"/>
    <p:sldId id="414" r:id="rId8"/>
    <p:sldId id="292" r:id="rId9"/>
    <p:sldId id="293" r:id="rId10"/>
    <p:sldId id="291" r:id="rId11"/>
    <p:sldId id="415" r:id="rId12"/>
    <p:sldId id="418" r:id="rId13"/>
    <p:sldId id="424" r:id="rId14"/>
    <p:sldId id="419" r:id="rId15"/>
    <p:sldId id="425" r:id="rId16"/>
    <p:sldId id="426" r:id="rId17"/>
    <p:sldId id="427" r:id="rId18"/>
    <p:sldId id="428" r:id="rId19"/>
    <p:sldId id="429" r:id="rId20"/>
    <p:sldId id="430" r:id="rId21"/>
    <p:sldId id="447" r:id="rId22"/>
    <p:sldId id="416" r:id="rId23"/>
    <p:sldId id="420" r:id="rId24"/>
    <p:sldId id="422" r:id="rId25"/>
    <p:sldId id="421" r:id="rId26"/>
    <p:sldId id="431" r:id="rId27"/>
    <p:sldId id="432" r:id="rId28"/>
    <p:sldId id="435" r:id="rId29"/>
    <p:sldId id="436" r:id="rId30"/>
    <p:sldId id="433" r:id="rId31"/>
    <p:sldId id="439" r:id="rId32"/>
    <p:sldId id="438" r:id="rId33"/>
    <p:sldId id="440" r:id="rId34"/>
    <p:sldId id="434" r:id="rId35"/>
    <p:sldId id="441" r:id="rId36"/>
    <p:sldId id="443" r:id="rId37"/>
    <p:sldId id="442" r:id="rId38"/>
    <p:sldId id="395" r:id="rId39"/>
    <p:sldId id="406" r:id="rId40"/>
    <p:sldId id="444" r:id="rId41"/>
    <p:sldId id="407" r:id="rId42"/>
    <p:sldId id="445" r:id="rId43"/>
    <p:sldId id="408" r:id="rId44"/>
    <p:sldId id="446" r:id="rId45"/>
    <p:sldId id="448" r:id="rId46"/>
    <p:sldId id="449" r:id="rId47"/>
    <p:sldId id="387"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66"/>
    <a:srgbClr val="37495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36A5D-3698-4396-AA1C-D2F21891DFC8}" v="722" dt="2019-08-24T20:41:44.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68" autoAdjust="0"/>
    <p:restoredTop sz="93546" autoAdjust="0"/>
  </p:normalViewPr>
  <p:slideViewPr>
    <p:cSldViewPr snapToGrid="0">
      <p:cViewPr varScale="1">
        <p:scale>
          <a:sx n="61" d="100"/>
          <a:sy n="61" d="100"/>
        </p:scale>
        <p:origin x="619" y="58"/>
      </p:cViewPr>
      <p:guideLst/>
    </p:cSldViewPr>
  </p:slideViewPr>
  <p:outlineViewPr>
    <p:cViewPr>
      <p:scale>
        <a:sx n="33" d="100"/>
        <a:sy n="33" d="100"/>
      </p:scale>
      <p:origin x="0" y="-14520"/>
    </p:cViewPr>
  </p:outlineViewPr>
  <p:notesTextViewPr>
    <p:cViewPr>
      <p:scale>
        <a:sx n="1" d="1"/>
        <a:sy n="1" d="1"/>
      </p:scale>
      <p:origin x="0" y="0"/>
    </p:cViewPr>
  </p:notesTextViewPr>
  <p:sorterViewPr>
    <p:cViewPr>
      <p:scale>
        <a:sx n="100" d="100"/>
        <a:sy n="100" d="100"/>
      </p:scale>
      <p:origin x="0" y="-38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6035B2-A3A9-4055-8C9E-E15FCE83DB42}" type="datetimeFigureOut">
              <a:rPr lang="en-US" smtClean="0"/>
              <a:t>7/8/2021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520813-3316-4E30-9CB4-C93EBDB560A9}" type="slidenum">
              <a:rPr lang="en-US" smtClean="0"/>
              <a:t>‹#›</a:t>
            </a:fld>
            <a:endParaRPr lang="en-US"/>
          </a:p>
        </p:txBody>
      </p:sp>
    </p:spTree>
    <p:extLst>
      <p:ext uri="{BB962C8B-B14F-4D97-AF65-F5344CB8AC3E}">
        <p14:creationId xmlns:p14="http://schemas.microsoft.com/office/powerpoint/2010/main" val="45525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12</a:t>
            </a:fld>
            <a:endParaRPr lang="en-US"/>
          </a:p>
        </p:txBody>
      </p:sp>
    </p:spTree>
    <p:extLst>
      <p:ext uri="{BB962C8B-B14F-4D97-AF65-F5344CB8AC3E}">
        <p14:creationId xmlns:p14="http://schemas.microsoft.com/office/powerpoint/2010/main" val="2814322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21</a:t>
            </a:fld>
            <a:endParaRPr lang="en-US"/>
          </a:p>
        </p:txBody>
      </p:sp>
    </p:spTree>
    <p:extLst>
      <p:ext uri="{BB962C8B-B14F-4D97-AF65-F5344CB8AC3E}">
        <p14:creationId xmlns:p14="http://schemas.microsoft.com/office/powerpoint/2010/main" val="263565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23</a:t>
            </a:fld>
            <a:endParaRPr lang="en-US"/>
          </a:p>
        </p:txBody>
      </p:sp>
    </p:spTree>
    <p:extLst>
      <p:ext uri="{BB962C8B-B14F-4D97-AF65-F5344CB8AC3E}">
        <p14:creationId xmlns:p14="http://schemas.microsoft.com/office/powerpoint/2010/main" val="132521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24</a:t>
            </a:fld>
            <a:endParaRPr lang="en-US"/>
          </a:p>
        </p:txBody>
      </p:sp>
    </p:spTree>
    <p:extLst>
      <p:ext uri="{BB962C8B-B14F-4D97-AF65-F5344CB8AC3E}">
        <p14:creationId xmlns:p14="http://schemas.microsoft.com/office/powerpoint/2010/main" val="384162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25</a:t>
            </a:fld>
            <a:endParaRPr lang="en-US"/>
          </a:p>
        </p:txBody>
      </p:sp>
    </p:spTree>
    <p:extLst>
      <p:ext uri="{BB962C8B-B14F-4D97-AF65-F5344CB8AC3E}">
        <p14:creationId xmlns:p14="http://schemas.microsoft.com/office/powerpoint/2010/main" val="330130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26</a:t>
            </a:fld>
            <a:endParaRPr lang="en-US"/>
          </a:p>
        </p:txBody>
      </p:sp>
    </p:spTree>
    <p:extLst>
      <p:ext uri="{BB962C8B-B14F-4D97-AF65-F5344CB8AC3E}">
        <p14:creationId xmlns:p14="http://schemas.microsoft.com/office/powerpoint/2010/main" val="73310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27</a:t>
            </a:fld>
            <a:endParaRPr lang="en-US"/>
          </a:p>
        </p:txBody>
      </p:sp>
    </p:spTree>
    <p:extLst>
      <p:ext uri="{BB962C8B-B14F-4D97-AF65-F5344CB8AC3E}">
        <p14:creationId xmlns:p14="http://schemas.microsoft.com/office/powerpoint/2010/main" val="214914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28</a:t>
            </a:fld>
            <a:endParaRPr lang="en-US"/>
          </a:p>
        </p:txBody>
      </p:sp>
    </p:spTree>
    <p:extLst>
      <p:ext uri="{BB962C8B-B14F-4D97-AF65-F5344CB8AC3E}">
        <p14:creationId xmlns:p14="http://schemas.microsoft.com/office/powerpoint/2010/main" val="167033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29</a:t>
            </a:fld>
            <a:endParaRPr lang="en-US"/>
          </a:p>
        </p:txBody>
      </p:sp>
    </p:spTree>
    <p:extLst>
      <p:ext uri="{BB962C8B-B14F-4D97-AF65-F5344CB8AC3E}">
        <p14:creationId xmlns:p14="http://schemas.microsoft.com/office/powerpoint/2010/main" val="389385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30</a:t>
            </a:fld>
            <a:endParaRPr lang="en-US"/>
          </a:p>
        </p:txBody>
      </p:sp>
    </p:spTree>
    <p:extLst>
      <p:ext uri="{BB962C8B-B14F-4D97-AF65-F5344CB8AC3E}">
        <p14:creationId xmlns:p14="http://schemas.microsoft.com/office/powerpoint/2010/main" val="35638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31</a:t>
            </a:fld>
            <a:endParaRPr lang="en-US"/>
          </a:p>
        </p:txBody>
      </p:sp>
    </p:spTree>
    <p:extLst>
      <p:ext uri="{BB962C8B-B14F-4D97-AF65-F5344CB8AC3E}">
        <p14:creationId xmlns:p14="http://schemas.microsoft.com/office/powerpoint/2010/main" val="305558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13</a:t>
            </a:fld>
            <a:endParaRPr lang="en-US"/>
          </a:p>
        </p:txBody>
      </p:sp>
    </p:spTree>
    <p:extLst>
      <p:ext uri="{BB962C8B-B14F-4D97-AF65-F5344CB8AC3E}">
        <p14:creationId xmlns:p14="http://schemas.microsoft.com/office/powerpoint/2010/main" val="64400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32</a:t>
            </a:fld>
            <a:endParaRPr lang="en-US"/>
          </a:p>
        </p:txBody>
      </p:sp>
    </p:spTree>
    <p:extLst>
      <p:ext uri="{BB962C8B-B14F-4D97-AF65-F5344CB8AC3E}">
        <p14:creationId xmlns:p14="http://schemas.microsoft.com/office/powerpoint/2010/main" val="361464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33</a:t>
            </a:fld>
            <a:endParaRPr lang="en-US"/>
          </a:p>
        </p:txBody>
      </p:sp>
    </p:spTree>
    <p:extLst>
      <p:ext uri="{BB962C8B-B14F-4D97-AF65-F5344CB8AC3E}">
        <p14:creationId xmlns:p14="http://schemas.microsoft.com/office/powerpoint/2010/main" val="438232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34</a:t>
            </a:fld>
            <a:endParaRPr lang="en-US"/>
          </a:p>
        </p:txBody>
      </p:sp>
    </p:spTree>
    <p:extLst>
      <p:ext uri="{BB962C8B-B14F-4D97-AF65-F5344CB8AC3E}">
        <p14:creationId xmlns:p14="http://schemas.microsoft.com/office/powerpoint/2010/main" val="675292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35</a:t>
            </a:fld>
            <a:endParaRPr lang="en-US"/>
          </a:p>
        </p:txBody>
      </p:sp>
    </p:spTree>
    <p:extLst>
      <p:ext uri="{BB962C8B-B14F-4D97-AF65-F5344CB8AC3E}">
        <p14:creationId xmlns:p14="http://schemas.microsoft.com/office/powerpoint/2010/main" val="3624512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36</a:t>
            </a:fld>
            <a:endParaRPr lang="en-US"/>
          </a:p>
        </p:txBody>
      </p:sp>
    </p:spTree>
    <p:extLst>
      <p:ext uri="{BB962C8B-B14F-4D97-AF65-F5344CB8AC3E}">
        <p14:creationId xmlns:p14="http://schemas.microsoft.com/office/powerpoint/2010/main" val="3097165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37</a:t>
            </a:fld>
            <a:endParaRPr lang="en-US"/>
          </a:p>
        </p:txBody>
      </p:sp>
    </p:spTree>
    <p:extLst>
      <p:ext uri="{BB962C8B-B14F-4D97-AF65-F5344CB8AC3E}">
        <p14:creationId xmlns:p14="http://schemas.microsoft.com/office/powerpoint/2010/main" val="1492662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74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73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14</a:t>
            </a:fld>
            <a:endParaRPr lang="en-US"/>
          </a:p>
        </p:txBody>
      </p:sp>
    </p:spTree>
    <p:extLst>
      <p:ext uri="{BB962C8B-B14F-4D97-AF65-F5344CB8AC3E}">
        <p14:creationId xmlns:p14="http://schemas.microsoft.com/office/powerpoint/2010/main" val="1265394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155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02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25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15</a:t>
            </a:fld>
            <a:endParaRPr lang="en-US"/>
          </a:p>
        </p:txBody>
      </p:sp>
    </p:spTree>
    <p:extLst>
      <p:ext uri="{BB962C8B-B14F-4D97-AF65-F5344CB8AC3E}">
        <p14:creationId xmlns:p14="http://schemas.microsoft.com/office/powerpoint/2010/main" val="321906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16</a:t>
            </a:fld>
            <a:endParaRPr lang="en-US"/>
          </a:p>
        </p:txBody>
      </p:sp>
    </p:spTree>
    <p:extLst>
      <p:ext uri="{BB962C8B-B14F-4D97-AF65-F5344CB8AC3E}">
        <p14:creationId xmlns:p14="http://schemas.microsoft.com/office/powerpoint/2010/main" val="372875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17</a:t>
            </a:fld>
            <a:endParaRPr lang="en-US"/>
          </a:p>
        </p:txBody>
      </p:sp>
    </p:spTree>
    <p:extLst>
      <p:ext uri="{BB962C8B-B14F-4D97-AF65-F5344CB8AC3E}">
        <p14:creationId xmlns:p14="http://schemas.microsoft.com/office/powerpoint/2010/main" val="409205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18</a:t>
            </a:fld>
            <a:endParaRPr lang="en-US"/>
          </a:p>
        </p:txBody>
      </p:sp>
    </p:spTree>
    <p:extLst>
      <p:ext uri="{BB962C8B-B14F-4D97-AF65-F5344CB8AC3E}">
        <p14:creationId xmlns:p14="http://schemas.microsoft.com/office/powerpoint/2010/main" val="357761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19</a:t>
            </a:fld>
            <a:endParaRPr lang="en-US"/>
          </a:p>
        </p:txBody>
      </p:sp>
    </p:spTree>
    <p:extLst>
      <p:ext uri="{BB962C8B-B14F-4D97-AF65-F5344CB8AC3E}">
        <p14:creationId xmlns:p14="http://schemas.microsoft.com/office/powerpoint/2010/main" val="272666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20</a:t>
            </a:fld>
            <a:endParaRPr lang="en-US"/>
          </a:p>
        </p:txBody>
      </p:sp>
    </p:spTree>
    <p:extLst>
      <p:ext uri="{BB962C8B-B14F-4D97-AF65-F5344CB8AC3E}">
        <p14:creationId xmlns:p14="http://schemas.microsoft.com/office/powerpoint/2010/main" val="154403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all Protection and Prevention" descr="Confined Space Training">
            <a:extLst>
              <a:ext uri="{FF2B5EF4-FFF2-40B4-BE49-F238E27FC236}">
                <a16:creationId xmlns:a16="http://schemas.microsoft.com/office/drawing/2014/main" id="{695FE91F-E91F-4CC9-9C9A-D4CBA3C4C57C}"/>
              </a:ext>
            </a:extLst>
          </p:cNvPr>
          <p:cNvSpPr>
            <a:spLocks noGrp="1"/>
          </p:cNvSpPr>
          <p:nvPr>
            <p:ph type="title"/>
          </p:nvPr>
        </p:nvSpPr>
        <p:spPr>
          <a:xfrm>
            <a:off x="677334" y="609599"/>
            <a:ext cx="8596668" cy="2686493"/>
          </a:xfrm>
          <a:gradFill>
            <a:gsLst>
              <a:gs pos="0">
                <a:schemeClr val="bg1">
                  <a:lumMod val="85000"/>
                </a:schemeClr>
              </a:gs>
              <a:gs pos="74000">
                <a:schemeClr val="bg1">
                  <a:lumMod val="85000"/>
                </a:schemeClr>
              </a:gs>
              <a:gs pos="83000">
                <a:schemeClr val="bg1">
                  <a:lumMod val="85000"/>
                </a:schemeClr>
              </a:gs>
              <a:gs pos="100000">
                <a:schemeClr val="bg1">
                  <a:lumMod val="95000"/>
                </a:schemeClr>
              </a:gs>
            </a:gsLst>
            <a:path path="rect">
              <a:fillToRect l="50000" t="50000" r="50000" b="50000"/>
            </a:path>
          </a:gradFill>
          <a:effectLst>
            <a:softEdge rad="63500"/>
          </a:effectLst>
        </p:spPr>
        <p:txBody>
          <a:bodyPr>
            <a:normAutofit fontScale="90000"/>
          </a:bodyPr>
          <a:lstStyle/>
          <a:p>
            <a:pPr algn="ctr">
              <a:lnSpc>
                <a:spcPct val="90000"/>
              </a:lnSpc>
            </a:pPr>
            <a:r>
              <a:rPr lang="en-US" sz="6600" dirty="0"/>
              <a:t>Confined Space </a:t>
            </a:r>
            <a:br>
              <a:rPr lang="en-US" sz="6600" dirty="0"/>
            </a:br>
            <a:r>
              <a:rPr lang="en-US" sz="6600" dirty="0"/>
              <a:t>Training</a:t>
            </a:r>
            <a:r>
              <a:rPr lang="en-US" sz="800" dirty="0"/>
              <a:t> </a:t>
            </a:r>
            <a:br>
              <a:rPr lang="en-US" sz="800" dirty="0"/>
            </a:br>
            <a:endParaRPr lang="en-US" sz="6600" dirty="0"/>
          </a:p>
        </p:txBody>
      </p:sp>
    </p:spTree>
    <p:extLst>
      <p:ext uri="{BB962C8B-B14F-4D97-AF65-F5344CB8AC3E}">
        <p14:creationId xmlns:p14="http://schemas.microsoft.com/office/powerpoint/2010/main" val="16205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B7FF7-D226-430C-AC98-7331FAB65ACD}"/>
              </a:ext>
            </a:extLst>
          </p:cNvPr>
          <p:cNvSpPr>
            <a:spLocks noGrp="1"/>
          </p:cNvSpPr>
          <p:nvPr>
            <p:ph type="title"/>
          </p:nvPr>
        </p:nvSpPr>
        <p:spPr>
          <a:xfrm>
            <a:off x="1343819" y="237995"/>
            <a:ext cx="8596668" cy="1320800"/>
          </a:xfrm>
          <a:noFill/>
          <a:ln w="25400">
            <a:noFill/>
          </a:ln>
        </p:spPr>
        <p:txBody>
          <a:bodyPr wrap="none" rtlCol="0">
            <a:spAutoFit/>
          </a:bodyPr>
          <a:lstStyle/>
          <a:p>
            <a:pPr algn="ctr"/>
            <a:r>
              <a:rPr lang="en-US" sz="4000" dirty="0">
                <a:solidFill>
                  <a:srgbClr val="37495F"/>
                </a:solidFill>
              </a:rPr>
              <a:t>When does it become Permit Required? - Part 3</a:t>
            </a:r>
            <a:endParaRPr lang="en-US" sz="4000" dirty="0">
              <a:solidFill>
                <a:srgbClr val="37495F"/>
              </a:solidFill>
              <a:latin typeface="+mn-lt"/>
              <a:ea typeface="+mn-ea"/>
              <a:cs typeface="+mn-cs"/>
            </a:endParaRPr>
          </a:p>
        </p:txBody>
      </p:sp>
      <p:sp>
        <p:nvSpPr>
          <p:cNvPr id="3" name="Content Placeholder 2">
            <a:extLst>
              <a:ext uri="{FF2B5EF4-FFF2-40B4-BE49-F238E27FC236}">
                <a16:creationId xmlns:a16="http://schemas.microsoft.com/office/drawing/2014/main" id="{AAEB0170-00DE-4689-B798-FD54774E452B}"/>
              </a:ext>
            </a:extLst>
          </p:cNvPr>
          <p:cNvSpPr>
            <a:spLocks noGrp="1"/>
          </p:cNvSpPr>
          <p:nvPr>
            <p:ph idx="4294967295"/>
          </p:nvPr>
        </p:nvSpPr>
        <p:spPr>
          <a:xfrm>
            <a:off x="717177" y="1281860"/>
            <a:ext cx="2687638" cy="4849812"/>
          </a:xfrm>
        </p:spPr>
        <p:txBody>
          <a:bodyPr>
            <a:normAutofit/>
          </a:bodyPr>
          <a:lstStyle/>
          <a:p>
            <a:r>
              <a:rPr lang="en-US" sz="2000" b="1" dirty="0">
                <a:latin typeface="Segoe UI Black" panose="020B0A02040204020203" pitchFamily="34" charset="0"/>
                <a:ea typeface="Segoe UI Black" panose="020B0A02040204020203" pitchFamily="34" charset="0"/>
                <a:cs typeface="Segoe UI Black" panose="020B0A02040204020203" pitchFamily="34" charset="0"/>
              </a:rPr>
              <a:t>Permit-required</a:t>
            </a:r>
            <a:r>
              <a:rPr lang="en-US" sz="2400" b="1" dirty="0">
                <a:latin typeface="Segoe UI Black" panose="020B0A02040204020203" pitchFamily="34" charset="0"/>
                <a:ea typeface="Segoe UI Black" panose="020B0A02040204020203" pitchFamily="34" charset="0"/>
                <a:cs typeface="Segoe UI Black" panose="020B0A02040204020203" pitchFamily="34" charset="0"/>
              </a:rPr>
              <a:t> </a:t>
            </a:r>
            <a:r>
              <a:rPr lang="en-US" sz="2000" dirty="0"/>
              <a:t>confined space entry</a:t>
            </a:r>
          </a:p>
          <a:p>
            <a:pPr marL="0" indent="0">
              <a:buNone/>
            </a:pPr>
            <a:endParaRPr lang="en-US" sz="2000" dirty="0"/>
          </a:p>
          <a:p>
            <a:r>
              <a:rPr lang="en-US" sz="2000" dirty="0"/>
              <a:t>Permit is required </a:t>
            </a:r>
            <a:r>
              <a:rPr lang="en-US" sz="2000" i="1" dirty="0"/>
              <a:t>whenever</a:t>
            </a:r>
            <a:r>
              <a:rPr lang="en-US" sz="2000" dirty="0"/>
              <a:t> there is a hazard</a:t>
            </a:r>
          </a:p>
          <a:p>
            <a:pPr marL="0" indent="0">
              <a:buNone/>
            </a:pPr>
            <a:endParaRPr lang="en-US" sz="2000" dirty="0"/>
          </a:p>
          <a:p>
            <a:r>
              <a:rPr lang="en-US" sz="2000" dirty="0"/>
              <a:t>Or potential hazard</a:t>
            </a:r>
          </a:p>
          <a:p>
            <a:endParaRPr lang="en-US" dirty="0"/>
          </a:p>
        </p:txBody>
      </p:sp>
      <p:pic>
        <p:nvPicPr>
          <p:cNvPr id="10" name="Picture 3" descr="Example of a permit used in Confined space. page 2 of 2.">
            <a:extLst>
              <a:ext uri="{FF2B5EF4-FFF2-40B4-BE49-F238E27FC236}">
                <a16:creationId xmlns:a16="http://schemas.microsoft.com/office/drawing/2014/main" id="{08C857E5-1224-4736-8212-114A76D35E5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650"/>
          <a:stretch/>
        </p:blipFill>
        <p:spPr bwMode="auto">
          <a:xfrm rot="900000">
            <a:off x="6475588" y="1464052"/>
            <a:ext cx="3831924" cy="5025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Example of a permit used in Confined space. page 1 of 2.">
            <a:extLst>
              <a:ext uri="{FF2B5EF4-FFF2-40B4-BE49-F238E27FC236}">
                <a16:creationId xmlns:a16="http://schemas.microsoft.com/office/drawing/2014/main" id="{BE0E206B-5560-462B-9542-9944D9946A8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424"/>
          <a:stretch/>
        </p:blipFill>
        <p:spPr bwMode="auto">
          <a:xfrm>
            <a:off x="4018055" y="1053779"/>
            <a:ext cx="4373495" cy="5690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7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401048" cy="769441"/>
          </a:xfrm>
          <a:prstGeom prst="rect">
            <a:avLst/>
          </a:prstGeom>
          <a:noFill/>
          <a:ln w="25400">
            <a:solidFill>
              <a:schemeClr val="accent1"/>
            </a:solidFill>
          </a:ln>
        </p:spPr>
        <p:txBody>
          <a:bodyPr wrap="none" rtlCol="0">
            <a:spAutoFit/>
          </a:bodyPr>
          <a:lstStyle/>
          <a:p>
            <a:r>
              <a:rPr lang="en-US" sz="4400" dirty="0">
                <a:solidFill>
                  <a:srgbClr val="37495F"/>
                </a:solidFill>
              </a:rPr>
              <a:t>Confined Space Training </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87875" y="2537786"/>
            <a:ext cx="3300646" cy="1951244"/>
          </a:xfrm>
        </p:spPr>
        <p:txBody>
          <a:bodyPr anchor="ctr">
            <a:normAutofit/>
          </a:bodyPr>
          <a:lstStyle/>
          <a:p>
            <a:r>
              <a:rPr lang="en-US" altLang="en-US" sz="5400" b="1" dirty="0"/>
              <a:t>Module-3</a:t>
            </a:r>
            <a:endParaRPr lang="en-US" sz="5400" dirty="0"/>
          </a:p>
        </p:txBody>
      </p:sp>
      <p:sp>
        <p:nvSpPr>
          <p:cNvPr id="5" name="Seriousness of Falls">
            <a:extLst>
              <a:ext uri="{FF2B5EF4-FFF2-40B4-BE49-F238E27FC236}">
                <a16:creationId xmlns:a16="http://schemas.microsoft.com/office/drawing/2014/main" id="{C8C34949-6AA3-44CD-A77B-5C3DF12F7DB3}"/>
              </a:ext>
            </a:extLst>
          </p:cNvPr>
          <p:cNvSpPr txBox="1">
            <a:spLocks/>
          </p:cNvSpPr>
          <p:nvPr/>
        </p:nvSpPr>
        <p:spPr>
          <a:xfrm>
            <a:off x="3525678" y="1207119"/>
            <a:ext cx="6833941" cy="504093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sz="4000" b="1" dirty="0">
                <a:solidFill>
                  <a:schemeClr val="bg1">
                    <a:lumMod val="85000"/>
                  </a:schemeClr>
                </a:solidFill>
              </a:rPr>
              <a:t>What is a Confined Space</a:t>
            </a:r>
          </a:p>
          <a:p>
            <a:pPr marL="285750" indent="-285750">
              <a:buFont typeface="Arial" panose="020B0604020202020204" pitchFamily="34" charset="0"/>
              <a:buChar char="•"/>
            </a:pPr>
            <a:endParaRPr lang="en-US" sz="2000" b="1" dirty="0">
              <a:solidFill>
                <a:schemeClr val="bg1">
                  <a:lumMod val="85000"/>
                </a:schemeClr>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When does it become Permit Required?</a:t>
            </a:r>
          </a:p>
          <a:p>
            <a:pPr marL="285750" indent="-285750">
              <a:spcBef>
                <a:spcPts val="600"/>
              </a:spcBef>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rgbClr val="1B3049"/>
                </a:solidFill>
              </a:rPr>
              <a:t>What are the Hazards</a:t>
            </a:r>
          </a:p>
          <a:p>
            <a:pPr marL="285750" indent="-285750">
              <a:spcBef>
                <a:spcPts val="600"/>
              </a:spcBef>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Training</a:t>
            </a:r>
            <a:endParaRPr lang="en-US" sz="4000" dirty="0">
              <a:solidFill>
                <a:schemeClr val="bg1">
                  <a:lumMod val="85000"/>
                </a:schemeClr>
              </a:solidFill>
            </a:endParaRPr>
          </a:p>
        </p:txBody>
      </p:sp>
    </p:spTree>
    <p:extLst>
      <p:ext uri="{BB962C8B-B14F-4D97-AF65-F5344CB8AC3E}">
        <p14:creationId xmlns:p14="http://schemas.microsoft.com/office/powerpoint/2010/main" val="241259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7181-2376-4D34-8682-0F1BD1A9F9B2}"/>
              </a:ext>
            </a:extLst>
          </p:cNvPr>
          <p:cNvSpPr>
            <a:spLocks noGrp="1"/>
          </p:cNvSpPr>
          <p:nvPr>
            <p:ph type="title"/>
          </p:nvPr>
        </p:nvSpPr>
        <p:spPr>
          <a:noFill/>
          <a:ln w="25400">
            <a:solidFill>
              <a:schemeClr val="accent1"/>
            </a:solidFill>
          </a:ln>
        </p:spPr>
        <p:txBody>
          <a:bodyPr wrap="none" rtlCol="0">
            <a:spAutoFit/>
          </a:bodyPr>
          <a:lstStyle/>
          <a:p>
            <a:pPr algn="ctr"/>
            <a:r>
              <a:rPr lang="en-US" sz="4400" dirty="0">
                <a:solidFill>
                  <a:srgbClr val="37495F"/>
                </a:solidFill>
                <a:latin typeface="+mn-lt"/>
                <a:ea typeface="+mn-ea"/>
                <a:cs typeface="+mn-cs"/>
              </a:rPr>
              <a:t>What are the Hazards?</a:t>
            </a:r>
          </a:p>
        </p:txBody>
      </p:sp>
      <p:sp>
        <p:nvSpPr>
          <p:cNvPr id="7" name="Title 3">
            <a:extLst>
              <a:ext uri="{FF2B5EF4-FFF2-40B4-BE49-F238E27FC236}">
                <a16:creationId xmlns:a16="http://schemas.microsoft.com/office/drawing/2014/main" id="{B50CDD91-6D50-45EE-B4C5-C31D1B93BC43}"/>
              </a:ext>
            </a:extLst>
          </p:cNvPr>
          <p:cNvSpPr>
            <a:spLocks noGrp="1"/>
          </p:cNvSpPr>
          <p:nvPr>
            <p:ph idx="4294967295"/>
          </p:nvPr>
        </p:nvSpPr>
        <p:spPr>
          <a:xfrm>
            <a:off x="0" y="1047750"/>
            <a:ext cx="8596313" cy="900113"/>
          </a:xfrm>
        </p:spPr>
        <p:txBody>
          <a:bodyPr>
            <a:noAutofit/>
          </a:bodyPr>
          <a:lstStyle/>
          <a:p>
            <a:r>
              <a:rPr lang="en-GB" sz="3600" dirty="0">
                <a:solidFill>
                  <a:schemeClr val="accent6">
                    <a:lumMod val="50000"/>
                  </a:schemeClr>
                </a:solidFill>
                <a:effectLst/>
              </a:rPr>
              <a:t>Potential Hazards in Confined Spaces</a:t>
            </a:r>
            <a:endParaRPr lang="en-US" sz="3600" dirty="0"/>
          </a:p>
        </p:txBody>
      </p:sp>
      <p:sp>
        <p:nvSpPr>
          <p:cNvPr id="9" name="Rectangle 2" descr="Asphyxiating - Oxygen Deficiency&#10;&lt;19.5% or &gt;23.5% oxygen concentration&#10;CO2&#10;CO2 is toxic in higher concentrations:&#10;1% (10,000 ppm) will make some people feel drowsy.&#10;Concentrations of 7% to 10% cause dizziness, headache, visual and hearing dysfunction, and unconsciousness within a few minutes to an hour.&#10;">
            <a:extLst>
              <a:ext uri="{FF2B5EF4-FFF2-40B4-BE49-F238E27FC236}">
                <a16:creationId xmlns:a16="http://schemas.microsoft.com/office/drawing/2014/main" id="{006FE25E-24F8-467F-ADBC-5097B75DE1E2}"/>
              </a:ext>
            </a:extLst>
          </p:cNvPr>
          <p:cNvSpPr txBox="1">
            <a:spLocks noChangeArrowheads="1"/>
          </p:cNvSpPr>
          <p:nvPr/>
        </p:nvSpPr>
        <p:spPr>
          <a:xfrm>
            <a:off x="1659834" y="1792354"/>
            <a:ext cx="3810000" cy="4953000"/>
          </a:xfrm>
          <a:prstGeom prst="rect">
            <a:avLst/>
          </a:prstGeom>
          <a:solidFill>
            <a:schemeClr val="bg1"/>
          </a:solidFill>
          <a:ln w="9525">
            <a:solidFill>
              <a:srgbClr val="C00000"/>
            </a:solidFill>
            <a:round/>
            <a:headEnd/>
            <a:tailEnd/>
          </a:ln>
        </p:spPr>
        <p:txBody>
          <a:bodyPr vert="horz" wrap="square" lIns="92160" tIns="46080" rIns="92160" bIns="46080" numCol="1" rtlCol="0" anchor="t" anchorCtr="0" compatLnSpc="1">
            <a:prstTxWarp prst="textNoShape">
              <a:avLst/>
            </a:prstTxWarp>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23850" indent="-323850">
              <a:spcBef>
                <a:spcPts val="70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Asphyxiating - Oxygen Deficiency</a:t>
            </a:r>
          </a:p>
          <a:p>
            <a:pPr marL="723900" lvl="1" indent="-266700">
              <a:spcBef>
                <a:spcPts val="600"/>
              </a:spcBef>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dirty="0">
                <a:solidFill>
                  <a:srgbClr val="002060"/>
                </a:solidFill>
                <a:latin typeface="+mj-lt"/>
              </a:rPr>
              <a:t>&lt;19.5% or &gt;23.5% oxygen concentration</a:t>
            </a:r>
          </a:p>
          <a:p>
            <a:pPr marL="323850" indent="-323850">
              <a:spcBef>
                <a:spcPts val="70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CO2</a:t>
            </a:r>
          </a:p>
          <a:p>
            <a:pPr marL="723900" lvl="1" indent="-323850">
              <a:buClrTx/>
              <a:buSzPct val="75000"/>
              <a:buFont typeface="Monotype Sorts" charset="2"/>
              <a:buChar char=""/>
              <a:defRPr/>
            </a:pPr>
            <a:r>
              <a:rPr lang="en-US" sz="2000" dirty="0">
                <a:solidFill>
                  <a:srgbClr val="002060"/>
                </a:solidFill>
              </a:rPr>
              <a:t>CO</a:t>
            </a:r>
            <a:r>
              <a:rPr lang="en-US" sz="2000" baseline="-25000" dirty="0">
                <a:solidFill>
                  <a:srgbClr val="002060"/>
                </a:solidFill>
              </a:rPr>
              <a:t>2</a:t>
            </a:r>
            <a:r>
              <a:rPr lang="en-US" sz="2000" dirty="0">
                <a:solidFill>
                  <a:srgbClr val="002060"/>
                </a:solidFill>
              </a:rPr>
              <a:t> is toxic in higher concentrations:</a:t>
            </a:r>
          </a:p>
          <a:p>
            <a:pPr marL="1123950" lvl="2" indent="-323850">
              <a:buClrTx/>
              <a:buSzPct val="75000"/>
              <a:buFont typeface="Monotype Sorts" charset="2"/>
              <a:buChar char=""/>
              <a:defRPr/>
            </a:pPr>
            <a:r>
              <a:rPr lang="en-US" sz="1600" dirty="0">
                <a:solidFill>
                  <a:srgbClr val="002060"/>
                </a:solidFill>
              </a:rPr>
              <a:t>1% (10,000 ppm) will make some people feel drowsy.</a:t>
            </a:r>
          </a:p>
          <a:p>
            <a:pPr marL="1123950" lvl="2" indent="-323850">
              <a:buClrTx/>
              <a:buSzPct val="75000"/>
              <a:buFont typeface="Monotype Sorts" charset="2"/>
              <a:buChar char=""/>
              <a:defRPr/>
            </a:pPr>
            <a:r>
              <a:rPr lang="en-US" sz="1600" dirty="0">
                <a:solidFill>
                  <a:srgbClr val="002060"/>
                </a:solidFill>
              </a:rPr>
              <a:t>Concentrations of 7% to 10% cause dizziness, headache, visual and hearing dysfunction, and unconsciousness within a few minutes to an hour.</a:t>
            </a:r>
            <a:endParaRPr lang="en-GB" sz="2000" dirty="0">
              <a:solidFill>
                <a:srgbClr val="C00000"/>
              </a:solidFill>
              <a:latin typeface="+mj-lt"/>
            </a:endParaRPr>
          </a:p>
        </p:txBody>
      </p:sp>
      <p:sp>
        <p:nvSpPr>
          <p:cNvPr id="10" name="Rectangle 3" descr="Toxic Materials&#10;Carbon Monoxide&#10;Hydrogen Sulphide&#10;Welding fumes&#10;Corrosives&#10;Mechanical Hazards&#10;Mixers&#10;Crushers&#10;Engulfment&#10;Soil around an excavation&#10;Grain in a silo&#10;Powdered material in a bin">
            <a:extLst>
              <a:ext uri="{FF2B5EF4-FFF2-40B4-BE49-F238E27FC236}">
                <a16:creationId xmlns:a16="http://schemas.microsoft.com/office/drawing/2014/main" id="{3DB346A5-BEF4-4387-B5F4-A60A0292134B}"/>
              </a:ext>
            </a:extLst>
          </p:cNvPr>
          <p:cNvSpPr txBox="1">
            <a:spLocks noChangeArrowheads="1"/>
          </p:cNvSpPr>
          <p:nvPr/>
        </p:nvSpPr>
        <p:spPr>
          <a:xfrm>
            <a:off x="6549888" y="1792352"/>
            <a:ext cx="4114800" cy="4953000"/>
          </a:xfrm>
          <a:prstGeom prst="rect">
            <a:avLst/>
          </a:prstGeom>
          <a:solidFill>
            <a:schemeClr val="bg1"/>
          </a:solidFill>
          <a:ln>
            <a:solidFill>
              <a:srgbClr val="C00000"/>
            </a:solidFill>
          </a:ln>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23850" indent="-323850">
              <a:lnSpc>
                <a:spcPct val="100000"/>
              </a:lnSpc>
              <a:spcBef>
                <a:spcPts val="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Toxic Materials</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Carbon Monoxide</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Hydrogen Sulphide</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Welding fumes</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Corrosives</a:t>
            </a:r>
          </a:p>
          <a:p>
            <a:pPr marL="323850" indent="-323850">
              <a:lnSpc>
                <a:spcPct val="100000"/>
              </a:lnSpc>
              <a:spcBef>
                <a:spcPts val="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Mechanical </a:t>
            </a:r>
            <a:r>
              <a:rPr lang="en-GB" sz="2400" dirty="0">
                <a:solidFill>
                  <a:schemeClr val="accent6">
                    <a:lumMod val="50000"/>
                  </a:schemeClr>
                </a:solidFill>
                <a:latin typeface="+mj-lt"/>
              </a:rPr>
              <a:t>Hazards</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Mixers</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Crushers</a:t>
            </a:r>
          </a:p>
          <a:p>
            <a:pPr marL="579882" lvl="1" indent="-266700">
              <a:spcBef>
                <a:spcPts val="0"/>
              </a:spcBef>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rgbClr val="C00000"/>
                </a:solidFill>
                <a:latin typeface="+mj-lt"/>
              </a:rPr>
              <a:t>Engulfment</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Soil around an excavation</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Grain in a silo</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Powdered material in a bin</a:t>
            </a:r>
          </a:p>
        </p:txBody>
      </p:sp>
    </p:spTree>
    <p:extLst>
      <p:ext uri="{BB962C8B-B14F-4D97-AF65-F5344CB8AC3E}">
        <p14:creationId xmlns:p14="http://schemas.microsoft.com/office/powerpoint/2010/main" val="281178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C773-1FF3-49C6-A819-5C9878AE11C3}"/>
              </a:ext>
            </a:extLst>
          </p:cNvPr>
          <p:cNvSpPr>
            <a:spLocks noGrp="1"/>
          </p:cNvSpPr>
          <p:nvPr>
            <p:ph type="title"/>
          </p:nvPr>
        </p:nvSpPr>
        <p:spPr>
          <a:xfrm>
            <a:off x="1611105" y="177006"/>
            <a:ext cx="8596668" cy="1320800"/>
          </a:xfrm>
          <a:noFill/>
          <a:ln w="25400">
            <a:noFill/>
          </a:ln>
        </p:spPr>
        <p:txBody>
          <a:bodyPr wrap="none" rtlCol="0">
            <a:spAutoFit/>
          </a:bodyPr>
          <a:lstStyle/>
          <a:p>
            <a:pPr algn="ctr"/>
            <a:r>
              <a:rPr lang="en-US" sz="4400" dirty="0">
                <a:solidFill>
                  <a:srgbClr val="37495F"/>
                </a:solidFill>
                <a:latin typeface="+mn-lt"/>
                <a:ea typeface="+mn-ea"/>
                <a:cs typeface="+mn-cs"/>
              </a:rPr>
              <a:t>What are the Hazards? – Part 2</a:t>
            </a:r>
          </a:p>
        </p:txBody>
      </p:sp>
      <p:sp>
        <p:nvSpPr>
          <p:cNvPr id="7" name="Title 3">
            <a:extLst>
              <a:ext uri="{FF2B5EF4-FFF2-40B4-BE49-F238E27FC236}">
                <a16:creationId xmlns:a16="http://schemas.microsoft.com/office/drawing/2014/main" id="{B50CDD91-6D50-45EE-B4C5-C31D1B93BC43}"/>
              </a:ext>
            </a:extLst>
          </p:cNvPr>
          <p:cNvSpPr>
            <a:spLocks noGrp="1"/>
          </p:cNvSpPr>
          <p:nvPr>
            <p:ph idx="4294967295"/>
          </p:nvPr>
        </p:nvSpPr>
        <p:spPr>
          <a:xfrm>
            <a:off x="0" y="1047750"/>
            <a:ext cx="8596313" cy="900113"/>
          </a:xfrm>
        </p:spPr>
        <p:txBody>
          <a:bodyPr>
            <a:noAutofit/>
          </a:bodyPr>
          <a:lstStyle/>
          <a:p>
            <a:r>
              <a:rPr lang="en-GB" sz="3600" dirty="0">
                <a:solidFill>
                  <a:schemeClr val="accent6">
                    <a:lumMod val="50000"/>
                  </a:schemeClr>
                </a:solidFill>
                <a:effectLst/>
              </a:rPr>
              <a:t>Potential Hazards in Confined Spaces</a:t>
            </a:r>
            <a:endParaRPr lang="en-US" sz="3600" dirty="0"/>
          </a:p>
        </p:txBody>
      </p:sp>
      <p:sp>
        <p:nvSpPr>
          <p:cNvPr id="11" name="Content Placeholder 1" descr="Electricity&#10;Flammable -Combustibles&#10;Methane&#10;Hydrogen&#10;Acetylene&#10;Propane&#10;Gasoline fumes">
            <a:extLst>
              <a:ext uri="{FF2B5EF4-FFF2-40B4-BE49-F238E27FC236}">
                <a16:creationId xmlns:a16="http://schemas.microsoft.com/office/drawing/2014/main" id="{EFC364B0-38B2-4BCC-BCBD-80340F1042C5}"/>
              </a:ext>
            </a:extLst>
          </p:cNvPr>
          <p:cNvSpPr txBox="1">
            <a:spLocks/>
          </p:cNvSpPr>
          <p:nvPr/>
        </p:nvSpPr>
        <p:spPr>
          <a:xfrm>
            <a:off x="1611105" y="1792352"/>
            <a:ext cx="4038600" cy="4953000"/>
          </a:xfrm>
          <a:prstGeom prst="rect">
            <a:avLst/>
          </a:prstGeom>
          <a:solidFill>
            <a:schemeClr val="bg1"/>
          </a:solidFill>
          <a:ln>
            <a:solidFill>
              <a:srgbClr val="C0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23850" indent="-323850">
              <a:spcBef>
                <a:spcPts val="0"/>
              </a:spcBef>
              <a:buClrTx/>
              <a:buSzPct val="75000"/>
              <a:buFont typeface="Monotype Sorts" charset="2"/>
              <a:buChar char=""/>
              <a:tabLst>
                <a:tab pos="7294563" algn="l"/>
                <a:tab pos="7751763" algn="l"/>
                <a:tab pos="8208963" algn="l"/>
                <a:tab pos="8666163" algn="l"/>
                <a:tab pos="9123363" algn="l"/>
              </a:tabLst>
              <a:defRPr/>
            </a:pPr>
            <a:r>
              <a:rPr lang="en-GB" sz="3200" dirty="0">
                <a:solidFill>
                  <a:srgbClr val="C00000"/>
                </a:solidFill>
              </a:rPr>
              <a:t>Electricity</a:t>
            </a:r>
          </a:p>
          <a:p>
            <a:pPr marL="323850" indent="-323850">
              <a:spcBef>
                <a:spcPts val="0"/>
              </a:spcBef>
              <a:buClrTx/>
              <a:buSzPct val="75000"/>
              <a:buFont typeface="Monotype Sorts" charset="2"/>
              <a:buChar char=""/>
              <a:tabLst>
                <a:tab pos="7294563" algn="l"/>
                <a:tab pos="7751763" algn="l"/>
                <a:tab pos="8208963" algn="l"/>
                <a:tab pos="8666163" algn="l"/>
                <a:tab pos="9123363" algn="l"/>
              </a:tabLst>
              <a:defRPr/>
            </a:pPr>
            <a:r>
              <a:rPr lang="en-GB" sz="3200" dirty="0">
                <a:solidFill>
                  <a:srgbClr val="C00000"/>
                </a:solidFill>
              </a:rPr>
              <a:t>Flammable -Combustibles</a:t>
            </a:r>
          </a:p>
          <a:p>
            <a:pPr marL="723900" lvl="1" indent="-266700">
              <a:spcBef>
                <a:spcPts val="0"/>
              </a:spcBef>
              <a:buClrTx/>
              <a:buFont typeface="Times New Roman" pitchFamily="16" charset="0"/>
              <a:buChar char="–"/>
              <a:tabLst>
                <a:tab pos="7294563" algn="l"/>
                <a:tab pos="7751763" algn="l"/>
                <a:tab pos="8208963" algn="l"/>
                <a:tab pos="8666163" algn="l"/>
                <a:tab pos="9123363" algn="l"/>
              </a:tabLst>
              <a:defRPr/>
            </a:pPr>
            <a:r>
              <a:rPr lang="en-GB" sz="3200" dirty="0">
                <a:solidFill>
                  <a:srgbClr val="002060"/>
                </a:solidFill>
              </a:rPr>
              <a:t>Methane</a:t>
            </a:r>
          </a:p>
          <a:p>
            <a:pPr marL="723900" lvl="1" indent="-266700">
              <a:spcBef>
                <a:spcPts val="0"/>
              </a:spcBef>
              <a:buClrTx/>
              <a:buFont typeface="Times New Roman" pitchFamily="16" charset="0"/>
              <a:buChar char="–"/>
              <a:tabLst>
                <a:tab pos="7294563" algn="l"/>
                <a:tab pos="7751763" algn="l"/>
                <a:tab pos="8208963" algn="l"/>
                <a:tab pos="8666163" algn="l"/>
                <a:tab pos="9123363" algn="l"/>
              </a:tabLst>
              <a:defRPr/>
            </a:pPr>
            <a:r>
              <a:rPr lang="en-GB" sz="3200" dirty="0">
                <a:solidFill>
                  <a:srgbClr val="002060"/>
                </a:solidFill>
              </a:rPr>
              <a:t>Hydrogen</a:t>
            </a:r>
          </a:p>
          <a:p>
            <a:pPr marL="723900" lvl="1" indent="-266700">
              <a:spcBef>
                <a:spcPts val="0"/>
              </a:spcBef>
              <a:buClrTx/>
              <a:buFont typeface="Times New Roman" pitchFamily="16" charset="0"/>
              <a:buChar char="–"/>
              <a:tabLst>
                <a:tab pos="7294563" algn="l"/>
                <a:tab pos="7751763" algn="l"/>
                <a:tab pos="8208963" algn="l"/>
                <a:tab pos="8666163" algn="l"/>
                <a:tab pos="9123363" algn="l"/>
              </a:tabLst>
              <a:defRPr/>
            </a:pPr>
            <a:r>
              <a:rPr lang="en-GB" sz="3200" dirty="0">
                <a:solidFill>
                  <a:srgbClr val="002060"/>
                </a:solidFill>
              </a:rPr>
              <a:t>Acetylene</a:t>
            </a:r>
          </a:p>
          <a:p>
            <a:pPr marL="723900" lvl="1" indent="-266700">
              <a:spcBef>
                <a:spcPts val="0"/>
              </a:spcBef>
              <a:buClrTx/>
              <a:buFont typeface="Times New Roman" pitchFamily="16" charset="0"/>
              <a:buChar char="–"/>
              <a:tabLst>
                <a:tab pos="7294563" algn="l"/>
                <a:tab pos="7751763" algn="l"/>
                <a:tab pos="8208963" algn="l"/>
                <a:tab pos="8666163" algn="l"/>
                <a:tab pos="9123363" algn="l"/>
              </a:tabLst>
              <a:defRPr/>
            </a:pPr>
            <a:r>
              <a:rPr lang="en-GB" sz="3200" dirty="0">
                <a:solidFill>
                  <a:srgbClr val="002060"/>
                </a:solidFill>
              </a:rPr>
              <a:t>Propane</a:t>
            </a:r>
          </a:p>
          <a:p>
            <a:pPr marL="723900" lvl="1" indent="-266700">
              <a:spcBef>
                <a:spcPts val="0"/>
              </a:spcBef>
              <a:buClrTx/>
              <a:buFont typeface="Times New Roman" pitchFamily="16" charset="0"/>
              <a:buChar char="–"/>
              <a:tabLst>
                <a:tab pos="7294563" algn="l"/>
                <a:tab pos="7751763" algn="l"/>
                <a:tab pos="8208963" algn="l"/>
                <a:tab pos="8666163" algn="l"/>
                <a:tab pos="9123363" algn="l"/>
              </a:tabLst>
              <a:defRPr/>
            </a:pPr>
            <a:r>
              <a:rPr lang="en-GB" sz="3200" dirty="0">
                <a:solidFill>
                  <a:srgbClr val="002060"/>
                </a:solidFill>
              </a:rPr>
              <a:t>Gasoline fumes</a:t>
            </a:r>
          </a:p>
        </p:txBody>
      </p:sp>
      <p:sp>
        <p:nvSpPr>
          <p:cNvPr id="9" name="Rectangle 2">
            <a:extLst>
              <a:ext uri="{FF2B5EF4-FFF2-40B4-BE49-F238E27FC236}">
                <a16:creationId xmlns:a16="http://schemas.microsoft.com/office/drawing/2014/main" id="{006FE25E-24F8-467F-ADBC-5097B75DE1E2}"/>
              </a:ext>
            </a:extLst>
          </p:cNvPr>
          <p:cNvSpPr txBox="1">
            <a:spLocks noChangeArrowheads="1"/>
          </p:cNvSpPr>
          <p:nvPr/>
        </p:nvSpPr>
        <p:spPr>
          <a:xfrm>
            <a:off x="1696190" y="1792352"/>
            <a:ext cx="3810000" cy="4953000"/>
          </a:xfrm>
          <a:prstGeom prst="rect">
            <a:avLst/>
          </a:prstGeom>
          <a:solidFill>
            <a:schemeClr val="bg1"/>
          </a:solidFill>
          <a:ln w="9525">
            <a:solidFill>
              <a:srgbClr val="C00000"/>
            </a:solidFill>
            <a:round/>
            <a:headEnd/>
            <a:tailEnd/>
          </a:ln>
        </p:spPr>
        <p:txBody>
          <a:bodyPr vert="horz" wrap="square" lIns="92160" tIns="46080" rIns="92160" bIns="46080" numCol="1" rtlCol="0" anchor="t" anchorCtr="0" compatLnSpc="1">
            <a:prstTxWarp prst="textNoShape">
              <a:avLst/>
            </a:prstTxWarp>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23850" indent="-323850">
              <a:spcBef>
                <a:spcPts val="70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Asphyxiating - Oxygen Deficiency</a:t>
            </a:r>
          </a:p>
          <a:p>
            <a:pPr marL="723900" lvl="1" indent="-266700">
              <a:spcBef>
                <a:spcPts val="600"/>
              </a:spcBef>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dirty="0">
                <a:solidFill>
                  <a:srgbClr val="002060"/>
                </a:solidFill>
                <a:latin typeface="+mj-lt"/>
              </a:rPr>
              <a:t>&lt;19.5% or &gt;23.5% oxygen concentration</a:t>
            </a:r>
          </a:p>
          <a:p>
            <a:pPr marL="323850" indent="-323850">
              <a:spcBef>
                <a:spcPts val="70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CO2</a:t>
            </a:r>
          </a:p>
          <a:p>
            <a:pPr marL="723900" lvl="1" indent="-323850">
              <a:buClrTx/>
              <a:buSzPct val="75000"/>
              <a:buFont typeface="Monotype Sorts" charset="2"/>
              <a:buChar char=""/>
              <a:defRPr/>
            </a:pPr>
            <a:r>
              <a:rPr lang="en-US" sz="2000" dirty="0">
                <a:solidFill>
                  <a:srgbClr val="002060"/>
                </a:solidFill>
              </a:rPr>
              <a:t>CO</a:t>
            </a:r>
            <a:r>
              <a:rPr lang="en-US" sz="2000" baseline="-25000" dirty="0">
                <a:solidFill>
                  <a:srgbClr val="002060"/>
                </a:solidFill>
              </a:rPr>
              <a:t>2</a:t>
            </a:r>
            <a:r>
              <a:rPr lang="en-US" sz="2000" dirty="0">
                <a:solidFill>
                  <a:srgbClr val="002060"/>
                </a:solidFill>
              </a:rPr>
              <a:t> is toxic in higher concentrations:</a:t>
            </a:r>
          </a:p>
          <a:p>
            <a:pPr marL="1123950" lvl="2" indent="-323850">
              <a:buClrTx/>
              <a:buSzPct val="75000"/>
              <a:buFont typeface="Monotype Sorts" charset="2"/>
              <a:buChar char=""/>
              <a:defRPr/>
            </a:pPr>
            <a:r>
              <a:rPr lang="en-US" sz="1600" dirty="0">
                <a:solidFill>
                  <a:srgbClr val="002060"/>
                </a:solidFill>
              </a:rPr>
              <a:t>1% (10,000 ppm) will make some people feel drowsy.</a:t>
            </a:r>
          </a:p>
          <a:p>
            <a:pPr marL="1123950" lvl="2" indent="-323850">
              <a:buClrTx/>
              <a:buSzPct val="75000"/>
              <a:buFont typeface="Monotype Sorts" charset="2"/>
              <a:buChar char=""/>
              <a:defRPr/>
            </a:pPr>
            <a:r>
              <a:rPr lang="en-US" sz="1600" dirty="0">
                <a:solidFill>
                  <a:srgbClr val="002060"/>
                </a:solidFill>
              </a:rPr>
              <a:t>Concentrations of 7% to 10% cause dizziness, headache, visual and hearing dysfunction, and unconsciousness within a few minutes to an hour.</a:t>
            </a:r>
            <a:endParaRPr lang="en-GB" sz="2000" dirty="0">
              <a:solidFill>
                <a:srgbClr val="C00000"/>
              </a:solidFill>
              <a:latin typeface="+mj-lt"/>
            </a:endParaRPr>
          </a:p>
        </p:txBody>
      </p:sp>
      <p:sp>
        <p:nvSpPr>
          <p:cNvPr id="10" name="Rectangle 3">
            <a:extLst>
              <a:ext uri="{FF2B5EF4-FFF2-40B4-BE49-F238E27FC236}">
                <a16:creationId xmlns:a16="http://schemas.microsoft.com/office/drawing/2014/main" id="{3DB346A5-BEF4-4387-B5F4-A60A0292134B}"/>
              </a:ext>
            </a:extLst>
          </p:cNvPr>
          <p:cNvSpPr txBox="1">
            <a:spLocks noChangeArrowheads="1"/>
          </p:cNvSpPr>
          <p:nvPr/>
        </p:nvSpPr>
        <p:spPr>
          <a:xfrm>
            <a:off x="6549888" y="1792352"/>
            <a:ext cx="4114800" cy="4953000"/>
          </a:xfrm>
          <a:prstGeom prst="rect">
            <a:avLst/>
          </a:prstGeom>
          <a:solidFill>
            <a:schemeClr val="bg1"/>
          </a:solidFill>
          <a:ln>
            <a:solidFill>
              <a:srgbClr val="C00000"/>
            </a:solidFill>
          </a:ln>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23850" indent="-323850">
              <a:lnSpc>
                <a:spcPct val="100000"/>
              </a:lnSpc>
              <a:spcBef>
                <a:spcPts val="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Toxic Materials</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Carbon Monoxide</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Hydrogen Sulphide</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Welding fumes</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Corrosives</a:t>
            </a:r>
          </a:p>
          <a:p>
            <a:pPr marL="323850" indent="-323850">
              <a:lnSpc>
                <a:spcPct val="100000"/>
              </a:lnSpc>
              <a:spcBef>
                <a:spcPts val="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Mechanical </a:t>
            </a:r>
            <a:r>
              <a:rPr lang="en-GB" sz="2400" dirty="0">
                <a:solidFill>
                  <a:schemeClr val="accent6">
                    <a:lumMod val="50000"/>
                  </a:schemeClr>
                </a:solidFill>
                <a:latin typeface="+mj-lt"/>
              </a:rPr>
              <a:t>Hazards</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Mixers</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Crushers</a:t>
            </a:r>
          </a:p>
          <a:p>
            <a:pPr marL="323850" indent="-266700">
              <a:lnSpc>
                <a:spcPct val="100000"/>
              </a:lnSpc>
              <a:spcBef>
                <a:spcPts val="0"/>
              </a:spcBef>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400" dirty="0">
                <a:solidFill>
                  <a:srgbClr val="C00000"/>
                </a:solidFill>
                <a:latin typeface="+mj-lt"/>
              </a:rPr>
              <a:t>Engulfment</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Soil around an excavation</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Grain in a silo</a:t>
            </a:r>
          </a:p>
          <a:p>
            <a:pPr marL="723900" lvl="1" indent="-266700">
              <a:lnSpc>
                <a:spcPct val="100000"/>
              </a:lnSpc>
              <a:spcBef>
                <a:spcPts val="0"/>
              </a:spcBef>
              <a:spcAft>
                <a:spcPts val="0"/>
              </a:spcAft>
              <a:buClrTx/>
              <a:buFont typeface="Times New Roman" pitchFamily="16" charset="0"/>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GB" sz="2000" dirty="0">
                <a:solidFill>
                  <a:schemeClr val="accent6">
                    <a:lumMod val="50000"/>
                  </a:schemeClr>
                </a:solidFill>
                <a:latin typeface="+mj-lt"/>
              </a:rPr>
              <a:t>Powdered material in a bin</a:t>
            </a:r>
          </a:p>
        </p:txBody>
      </p:sp>
      <p:sp>
        <p:nvSpPr>
          <p:cNvPr id="12" name="Rectangle 3" descr="Oxygen could be removed from the air in a confined space by:&#10;&#10;Material in the space could displace the oxygen&#10;Rusting could create a chemical reaction that uses up the oxygen&#10;The space could be purged with a gas to prevent explosions.&#10;" hidden="1">
            <a:extLst>
              <a:ext uri="{FF2B5EF4-FFF2-40B4-BE49-F238E27FC236}">
                <a16:creationId xmlns:a16="http://schemas.microsoft.com/office/drawing/2014/main" id="{04F3A6E6-A1EF-4B05-9D68-DAC50BEC98A4}"/>
              </a:ext>
            </a:extLst>
          </p:cNvPr>
          <p:cNvSpPr txBox="1">
            <a:spLocks noChangeArrowheads="1"/>
          </p:cNvSpPr>
          <p:nvPr/>
        </p:nvSpPr>
        <p:spPr>
          <a:xfrm>
            <a:off x="6568155" y="1792352"/>
            <a:ext cx="4321519" cy="4953000"/>
          </a:xfrm>
          <a:prstGeom prst="rect">
            <a:avLst/>
          </a:prstGeom>
          <a:solidFill>
            <a:schemeClr val="bg1"/>
          </a:solidFill>
          <a:ln>
            <a:solidFill>
              <a:srgbClr val="C00000"/>
            </a:solidFill>
          </a:ln>
        </p:spPr>
        <p:txBody>
          <a:bodyP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23850" indent="-323850">
              <a:lnSpc>
                <a:spcPct val="100000"/>
              </a:lnSpc>
              <a:spcBef>
                <a:spcPts val="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US" sz="2400" dirty="0">
                <a:latin typeface="+mj-lt"/>
              </a:rPr>
              <a:t>Oxygen could be removed from the air in a confined space by:</a:t>
            </a:r>
          </a:p>
          <a:p>
            <a:pPr marL="0" indent="0">
              <a:lnSpc>
                <a:spcPct val="100000"/>
              </a:lnSpc>
              <a:spcBef>
                <a:spcPts val="0"/>
              </a:spcBef>
              <a:buClrTx/>
              <a:buSzPct val="75000"/>
              <a:buNone/>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endParaRPr lang="en-US" sz="2400" dirty="0">
              <a:latin typeface="+mj-lt"/>
            </a:endParaRPr>
          </a:p>
          <a:p>
            <a:pPr marL="323850" indent="-323850">
              <a:lnSpc>
                <a:spcPct val="100000"/>
              </a:lnSpc>
              <a:spcBef>
                <a:spcPts val="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US" sz="2800" dirty="0">
                <a:solidFill>
                  <a:srgbClr val="C00000"/>
                </a:solidFill>
                <a:latin typeface="+mj-lt"/>
              </a:rPr>
              <a:t>Material in the space could displace the oxygen</a:t>
            </a:r>
          </a:p>
          <a:p>
            <a:pPr marL="323850" indent="-323850">
              <a:lnSpc>
                <a:spcPct val="100000"/>
              </a:lnSpc>
              <a:spcBef>
                <a:spcPts val="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US" sz="2800" dirty="0">
                <a:solidFill>
                  <a:srgbClr val="C00000"/>
                </a:solidFill>
                <a:latin typeface="+mj-lt"/>
              </a:rPr>
              <a:t>Rusting could create a chemical reaction that uses up the oxygen</a:t>
            </a:r>
          </a:p>
          <a:p>
            <a:pPr marL="323850" indent="-323850">
              <a:lnSpc>
                <a:spcPct val="100000"/>
              </a:lnSpc>
              <a:spcBef>
                <a:spcPts val="0"/>
              </a:spcBef>
              <a:buClrTx/>
              <a:buSzPct val="75000"/>
              <a:buFont typeface="Monotype Sorts" charset="2"/>
              <a:buChar char=""/>
              <a:tabLst>
                <a:tab pos="323850" algn="l"/>
                <a:tab pos="436563" algn="l"/>
                <a:tab pos="893763" algn="l"/>
                <a:tab pos="1350963" algn="l"/>
                <a:tab pos="1808163" algn="l"/>
                <a:tab pos="2265363" algn="l"/>
                <a:tab pos="2722563" algn="l"/>
                <a:tab pos="3179763" algn="l"/>
                <a:tab pos="3636963" algn="l"/>
                <a:tab pos="4094163" algn="l"/>
                <a:tab pos="4551363" algn="l"/>
                <a:tab pos="5008563" algn="l"/>
                <a:tab pos="5465763" algn="l"/>
                <a:tab pos="5922963" algn="l"/>
                <a:tab pos="6380163" algn="l"/>
                <a:tab pos="6837363" algn="l"/>
                <a:tab pos="7294563" algn="l"/>
                <a:tab pos="7751763" algn="l"/>
                <a:tab pos="8208963" algn="l"/>
                <a:tab pos="8666163" algn="l"/>
                <a:tab pos="9123363" algn="l"/>
              </a:tabLst>
              <a:defRPr/>
            </a:pPr>
            <a:r>
              <a:rPr lang="en-US" sz="2800" dirty="0">
                <a:solidFill>
                  <a:srgbClr val="C00000"/>
                </a:solidFill>
                <a:latin typeface="+mj-lt"/>
              </a:rPr>
              <a:t>The space could be purged with a gas to prevent explosions.</a:t>
            </a:r>
          </a:p>
        </p:txBody>
      </p:sp>
    </p:spTree>
    <p:extLst>
      <p:ext uri="{BB962C8B-B14F-4D97-AF65-F5344CB8AC3E}">
        <p14:creationId xmlns:p14="http://schemas.microsoft.com/office/powerpoint/2010/main" val="386272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6C5B-4682-46F9-B52C-343DDB1AF64B}"/>
              </a:ext>
            </a:extLst>
          </p:cNvPr>
          <p:cNvSpPr>
            <a:spLocks noGrp="1"/>
          </p:cNvSpPr>
          <p:nvPr>
            <p:ph type="title"/>
          </p:nvPr>
        </p:nvSpPr>
        <p:spPr>
          <a:xfrm>
            <a:off x="1453005" y="927652"/>
            <a:ext cx="8596668" cy="1320800"/>
          </a:xfrm>
          <a:noFill/>
          <a:ln w="25400">
            <a:solidFill>
              <a:schemeClr val="accent1"/>
            </a:solidFill>
          </a:ln>
        </p:spPr>
        <p:txBody>
          <a:bodyPr wrap="none" rtlCol="0">
            <a:spAutoFit/>
          </a:bodyPr>
          <a:lstStyle/>
          <a:p>
            <a:pPr algn="ctr"/>
            <a:r>
              <a:rPr lang="en-US" sz="4400" dirty="0">
                <a:solidFill>
                  <a:srgbClr val="37495F"/>
                </a:solidFill>
                <a:latin typeface="+mn-lt"/>
                <a:ea typeface="+mn-ea"/>
                <a:cs typeface="+mn-cs"/>
              </a:rPr>
              <a:t>What are the Hazards? – Part 3</a:t>
            </a:r>
          </a:p>
        </p:txBody>
      </p:sp>
      <p:pic>
        <p:nvPicPr>
          <p:cNvPr id="4" name="Content Placeholder 3" descr="Confined Space Gases">
            <a:extLst>
              <a:ext uri="{FF2B5EF4-FFF2-40B4-BE49-F238E27FC236}">
                <a16:creationId xmlns:a16="http://schemas.microsoft.com/office/drawing/2014/main" id="{98ECBACA-1E5D-439A-A41F-22DA2C6051D1}"/>
              </a:ext>
            </a:extLst>
          </p:cNvPr>
          <p:cNvPicPr>
            <a:picLocks noGrp="1" noChangeAspect="1"/>
          </p:cNvPicPr>
          <p:nvPr>
            <p:ph idx="4294967295"/>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flipH="1">
            <a:off x="2228677" y="2248452"/>
            <a:ext cx="7045325" cy="4518025"/>
          </a:xfrm>
          <a:prstGeom prst="rect">
            <a:avLst/>
          </a:prstGeom>
          <a:ln>
            <a:noFill/>
          </a:ln>
          <a:effectLst>
            <a:softEdge rad="112500"/>
          </a:effectLst>
        </p:spPr>
      </p:pic>
      <p:sp>
        <p:nvSpPr>
          <p:cNvPr id="5" name="TextBox 4">
            <a:extLst>
              <a:ext uri="{FF2B5EF4-FFF2-40B4-BE49-F238E27FC236}">
                <a16:creationId xmlns:a16="http://schemas.microsoft.com/office/drawing/2014/main" id="{C4809B0E-5DBE-4372-BDF6-6731376FEC32}"/>
              </a:ext>
            </a:extLst>
          </p:cNvPr>
          <p:cNvSpPr txBox="1"/>
          <p:nvPr/>
        </p:nvSpPr>
        <p:spPr>
          <a:xfrm>
            <a:off x="1033670" y="291548"/>
            <a:ext cx="1249060" cy="523220"/>
          </a:xfrm>
          <a:prstGeom prst="rect">
            <a:avLst/>
          </a:prstGeom>
          <a:noFill/>
        </p:spPr>
        <p:txBody>
          <a:bodyPr wrap="none" rtlCol="0">
            <a:spAutoFit/>
          </a:bodyPr>
          <a:lstStyle/>
          <a:p>
            <a:r>
              <a:rPr lang="en-US" sz="2800" dirty="0"/>
              <a:t>Gasses</a:t>
            </a:r>
          </a:p>
        </p:txBody>
      </p:sp>
    </p:spTree>
    <p:extLst>
      <p:ext uri="{BB962C8B-B14F-4D97-AF65-F5344CB8AC3E}">
        <p14:creationId xmlns:p14="http://schemas.microsoft.com/office/powerpoint/2010/main" val="261451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7C2ADC-1263-434D-AD44-182754FF31A9}"/>
              </a:ext>
            </a:extLst>
          </p:cNvPr>
          <p:cNvSpPr>
            <a:spLocks noGrp="1"/>
          </p:cNvSpPr>
          <p:nvPr>
            <p:ph type="title"/>
          </p:nvPr>
        </p:nvSpPr>
        <p:spPr>
          <a:xfrm>
            <a:off x="3648488" y="317168"/>
            <a:ext cx="8596668" cy="1320800"/>
          </a:xfrm>
          <a:noFill/>
          <a:ln w="25400">
            <a:solidFill>
              <a:schemeClr val="accent1"/>
            </a:solidFill>
          </a:ln>
        </p:spPr>
        <p:txBody>
          <a:bodyPr wrap="square" rtlCol="0">
            <a:spAutoFit/>
          </a:bodyPr>
          <a:lstStyle/>
          <a:p>
            <a:pPr algn="ctr"/>
            <a:r>
              <a:rPr lang="en-US" sz="4400" dirty="0">
                <a:solidFill>
                  <a:srgbClr val="37495F"/>
                </a:solidFill>
                <a:latin typeface="+mn-lt"/>
                <a:ea typeface="+mn-ea"/>
                <a:cs typeface="+mn-cs"/>
              </a:rPr>
              <a:t>What are the Hazards? – Part 4</a:t>
            </a:r>
          </a:p>
        </p:txBody>
      </p:sp>
      <p:pic>
        <p:nvPicPr>
          <p:cNvPr id="4" name="Content Placeholder 3" descr="Confined Space Gases">
            <a:extLst>
              <a:ext uri="{FF2B5EF4-FFF2-40B4-BE49-F238E27FC236}">
                <a16:creationId xmlns:a16="http://schemas.microsoft.com/office/drawing/2014/main" id="{98ECBACA-1E5D-439A-A41F-22DA2C6051D1}"/>
              </a:ext>
            </a:extLst>
          </p:cNvPr>
          <p:cNvPicPr>
            <a:picLocks noGrp="1" noChangeAspect="1"/>
          </p:cNvPicPr>
          <p:nvPr>
            <p:ph idx="4294967295"/>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flipH="1">
            <a:off x="5146675" y="2336800"/>
            <a:ext cx="7045325" cy="4518025"/>
          </a:xfrm>
          <a:prstGeom prst="rect">
            <a:avLst/>
          </a:prstGeom>
          <a:ln>
            <a:noFill/>
          </a:ln>
          <a:effectLst>
            <a:softEdge rad="112500"/>
          </a:effectLst>
        </p:spPr>
      </p:pic>
      <p:sp>
        <p:nvSpPr>
          <p:cNvPr id="5" name="TextBox 4">
            <a:extLst>
              <a:ext uri="{FF2B5EF4-FFF2-40B4-BE49-F238E27FC236}">
                <a16:creationId xmlns:a16="http://schemas.microsoft.com/office/drawing/2014/main" id="{C4809B0E-5DBE-4372-BDF6-6731376FEC32}"/>
              </a:ext>
            </a:extLst>
          </p:cNvPr>
          <p:cNvSpPr txBox="1"/>
          <p:nvPr/>
        </p:nvSpPr>
        <p:spPr>
          <a:xfrm>
            <a:off x="1033670" y="291548"/>
            <a:ext cx="2614818" cy="523220"/>
          </a:xfrm>
          <a:prstGeom prst="rect">
            <a:avLst/>
          </a:prstGeom>
          <a:noFill/>
        </p:spPr>
        <p:txBody>
          <a:bodyPr wrap="none" rtlCol="0">
            <a:spAutoFit/>
          </a:bodyPr>
          <a:lstStyle/>
          <a:p>
            <a:r>
              <a:rPr lang="en-US" sz="2800" dirty="0"/>
              <a:t>Combustibility </a:t>
            </a:r>
          </a:p>
        </p:txBody>
      </p:sp>
      <p:pic>
        <p:nvPicPr>
          <p:cNvPr id="3" name="Picture 2" descr="Picture of a Commercial Tank on Fire.&#10;">
            <a:extLst>
              <a:ext uri="{FF2B5EF4-FFF2-40B4-BE49-F238E27FC236}">
                <a16:creationId xmlns:a16="http://schemas.microsoft.com/office/drawing/2014/main" id="{F583DBAF-13B4-4975-9133-855C9ADBE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68975" flipH="1">
            <a:off x="532466" y="1079435"/>
            <a:ext cx="4891610" cy="5666154"/>
          </a:xfrm>
          <a:prstGeom prst="rect">
            <a:avLst/>
          </a:prstGeom>
          <a:ln>
            <a:noFill/>
          </a:ln>
          <a:effectLst>
            <a:softEdge rad="112500"/>
          </a:effectLst>
        </p:spPr>
      </p:pic>
    </p:spTree>
    <p:extLst>
      <p:ext uri="{BB962C8B-B14F-4D97-AF65-F5344CB8AC3E}">
        <p14:creationId xmlns:p14="http://schemas.microsoft.com/office/powerpoint/2010/main" val="155031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B84-CAC1-403D-A6F9-56BC309FA540}"/>
              </a:ext>
            </a:extLst>
          </p:cNvPr>
          <p:cNvSpPr>
            <a:spLocks noGrp="1"/>
          </p:cNvSpPr>
          <p:nvPr>
            <p:ph type="title"/>
          </p:nvPr>
        </p:nvSpPr>
        <p:spPr>
          <a:noFill/>
          <a:ln w="25400">
            <a:solidFill>
              <a:schemeClr val="accent1"/>
            </a:solidFill>
          </a:ln>
        </p:spPr>
        <p:txBody>
          <a:bodyPr wrap="none" rtlCol="0">
            <a:spAutoFit/>
          </a:bodyPr>
          <a:lstStyle/>
          <a:p>
            <a:pPr algn="ctr"/>
            <a:r>
              <a:rPr lang="en-US" sz="4400" dirty="0">
                <a:solidFill>
                  <a:srgbClr val="37495F"/>
                </a:solidFill>
              </a:rPr>
              <a:t>What are the Hazards? – Part 5</a:t>
            </a:r>
            <a:endParaRPr lang="en-US" sz="4400" dirty="0">
              <a:solidFill>
                <a:srgbClr val="37495F"/>
              </a:solidFill>
              <a:latin typeface="+mn-lt"/>
              <a:ea typeface="+mn-ea"/>
              <a:cs typeface="+mn-cs"/>
            </a:endParaRPr>
          </a:p>
        </p:txBody>
      </p:sp>
      <p:pic>
        <p:nvPicPr>
          <p:cNvPr id="4" name="Content Placeholder 3" descr="Confined Space Gases">
            <a:extLst>
              <a:ext uri="{FF2B5EF4-FFF2-40B4-BE49-F238E27FC236}">
                <a16:creationId xmlns:a16="http://schemas.microsoft.com/office/drawing/2014/main" id="{98ECBACA-1E5D-439A-A41F-22DA2C6051D1}"/>
              </a:ext>
            </a:extLst>
          </p:cNvPr>
          <p:cNvPicPr>
            <a:picLocks noGrp="1" noChangeAspect="1"/>
          </p:cNvPicPr>
          <p:nvPr>
            <p:ph idx="4294967295"/>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flipH="1">
            <a:off x="5146675" y="2336800"/>
            <a:ext cx="7045325" cy="4518025"/>
          </a:xfrm>
          <a:prstGeom prst="rect">
            <a:avLst/>
          </a:prstGeom>
          <a:ln>
            <a:noFill/>
          </a:ln>
          <a:effectLst>
            <a:softEdge rad="112500"/>
          </a:effectLst>
        </p:spPr>
      </p:pic>
      <p:sp>
        <p:nvSpPr>
          <p:cNvPr id="5" name="TextBox 4">
            <a:extLst>
              <a:ext uri="{FF2B5EF4-FFF2-40B4-BE49-F238E27FC236}">
                <a16:creationId xmlns:a16="http://schemas.microsoft.com/office/drawing/2014/main" id="{C4809B0E-5DBE-4372-BDF6-6731376FEC32}"/>
              </a:ext>
            </a:extLst>
          </p:cNvPr>
          <p:cNvSpPr txBox="1"/>
          <p:nvPr/>
        </p:nvSpPr>
        <p:spPr>
          <a:xfrm>
            <a:off x="1033670" y="291548"/>
            <a:ext cx="2018501" cy="523220"/>
          </a:xfrm>
          <a:prstGeom prst="rect">
            <a:avLst/>
          </a:prstGeom>
          <a:noFill/>
        </p:spPr>
        <p:txBody>
          <a:bodyPr wrap="none" rtlCol="0">
            <a:spAutoFit/>
          </a:bodyPr>
          <a:lstStyle/>
          <a:p>
            <a:r>
              <a:rPr lang="en-US" sz="2800" dirty="0"/>
              <a:t>Engulfment</a:t>
            </a:r>
          </a:p>
        </p:txBody>
      </p:sp>
      <p:pic>
        <p:nvPicPr>
          <p:cNvPr id="6" name="Picture 5" descr="Picture Engulfment in a tank">
            <a:extLst>
              <a:ext uri="{FF2B5EF4-FFF2-40B4-BE49-F238E27FC236}">
                <a16:creationId xmlns:a16="http://schemas.microsoft.com/office/drawing/2014/main" id="{C903C0E0-7B93-4B29-B50F-8994F48E56E1}"/>
              </a:ext>
            </a:extLst>
          </p:cNvPr>
          <p:cNvPicPr>
            <a:picLocks noChangeAspect="1"/>
          </p:cNvPicPr>
          <p:nvPr/>
        </p:nvPicPr>
        <p:blipFill rotWithShape="1">
          <a:blip r:embed="rId4" cstate="email">
            <a:alphaModFix amt="85000"/>
            <a:extLst>
              <a:ext uri="{28A0092B-C50C-407E-A947-70E740481C1C}">
                <a14:useLocalDpi xmlns:a14="http://schemas.microsoft.com/office/drawing/2010/main"/>
              </a:ext>
            </a:extLst>
          </a:blip>
          <a:srcRect/>
          <a:stretch/>
        </p:blipFill>
        <p:spPr>
          <a:xfrm rot="808739" flipH="1">
            <a:off x="6684866" y="1354878"/>
            <a:ext cx="4931858" cy="4977895"/>
          </a:xfrm>
          <a:prstGeom prst="rect">
            <a:avLst/>
          </a:prstGeom>
          <a:ln>
            <a:noFill/>
          </a:ln>
          <a:effectLst>
            <a:softEdge rad="112500"/>
          </a:effectLst>
        </p:spPr>
      </p:pic>
      <p:pic>
        <p:nvPicPr>
          <p:cNvPr id="3" name="Picture 2" descr="Picture of a Commercial Tank on Fire.">
            <a:extLst>
              <a:ext uri="{FF2B5EF4-FFF2-40B4-BE49-F238E27FC236}">
                <a16:creationId xmlns:a16="http://schemas.microsoft.com/office/drawing/2014/main" id="{F583DBAF-13B4-4975-9133-855C9ADBE4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68975" flipH="1">
            <a:off x="532466" y="1079435"/>
            <a:ext cx="4891610" cy="5666154"/>
          </a:xfrm>
          <a:prstGeom prst="rect">
            <a:avLst/>
          </a:prstGeom>
          <a:ln>
            <a:noFill/>
          </a:ln>
          <a:effectLst>
            <a:softEdge rad="112500"/>
          </a:effectLst>
        </p:spPr>
      </p:pic>
    </p:spTree>
    <p:extLst>
      <p:ext uri="{BB962C8B-B14F-4D97-AF65-F5344CB8AC3E}">
        <p14:creationId xmlns:p14="http://schemas.microsoft.com/office/powerpoint/2010/main" val="396367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E06D-4CB4-4147-A226-5B7A512BE45F}"/>
              </a:ext>
            </a:extLst>
          </p:cNvPr>
          <p:cNvSpPr>
            <a:spLocks noGrp="1"/>
          </p:cNvSpPr>
          <p:nvPr>
            <p:ph type="title"/>
          </p:nvPr>
        </p:nvSpPr>
        <p:spPr>
          <a:xfrm>
            <a:off x="3532279" y="188211"/>
            <a:ext cx="8596668" cy="1320800"/>
          </a:xfrm>
          <a:noFill/>
          <a:ln w="25400">
            <a:solidFill>
              <a:schemeClr val="accent1"/>
            </a:solidFill>
          </a:ln>
        </p:spPr>
        <p:txBody>
          <a:bodyPr wrap="none" rtlCol="0">
            <a:spAutoFit/>
          </a:bodyPr>
          <a:lstStyle/>
          <a:p>
            <a:pPr algn="ctr"/>
            <a:r>
              <a:rPr lang="en-US" sz="4400" dirty="0">
                <a:solidFill>
                  <a:srgbClr val="37495F"/>
                </a:solidFill>
              </a:rPr>
              <a:t>What are the Hazards? – Part 6</a:t>
            </a:r>
            <a:endParaRPr lang="en-US" sz="4400" dirty="0">
              <a:solidFill>
                <a:srgbClr val="37495F"/>
              </a:solidFill>
              <a:latin typeface="+mn-lt"/>
              <a:ea typeface="+mn-ea"/>
              <a:cs typeface="+mn-cs"/>
            </a:endParaRPr>
          </a:p>
        </p:txBody>
      </p:sp>
      <p:pic>
        <p:nvPicPr>
          <p:cNvPr id="4" name="Content Placeholder 3" descr="Confined Space Gases">
            <a:extLst>
              <a:ext uri="{FF2B5EF4-FFF2-40B4-BE49-F238E27FC236}">
                <a16:creationId xmlns:a16="http://schemas.microsoft.com/office/drawing/2014/main" id="{98ECBACA-1E5D-439A-A41F-22DA2C6051D1}"/>
              </a:ext>
            </a:extLst>
          </p:cNvPr>
          <p:cNvPicPr>
            <a:picLocks noGrp="1" noChangeAspect="1"/>
          </p:cNvPicPr>
          <p:nvPr>
            <p:ph idx="4294967295"/>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flipH="1">
            <a:off x="5146675" y="2336800"/>
            <a:ext cx="7045325" cy="4518025"/>
          </a:xfrm>
          <a:prstGeom prst="rect">
            <a:avLst/>
          </a:prstGeom>
          <a:ln>
            <a:noFill/>
          </a:ln>
          <a:effectLst>
            <a:softEdge rad="112500"/>
          </a:effectLst>
        </p:spPr>
      </p:pic>
      <p:sp>
        <p:nvSpPr>
          <p:cNvPr id="5" name="TextBox 4">
            <a:extLst>
              <a:ext uri="{FF2B5EF4-FFF2-40B4-BE49-F238E27FC236}">
                <a16:creationId xmlns:a16="http://schemas.microsoft.com/office/drawing/2014/main" id="{C4809B0E-5DBE-4372-BDF6-6731376FEC32}"/>
              </a:ext>
            </a:extLst>
          </p:cNvPr>
          <p:cNvSpPr txBox="1"/>
          <p:nvPr/>
        </p:nvSpPr>
        <p:spPr>
          <a:xfrm>
            <a:off x="1033670" y="291548"/>
            <a:ext cx="1968809" cy="523220"/>
          </a:xfrm>
          <a:prstGeom prst="rect">
            <a:avLst/>
          </a:prstGeom>
          <a:noFill/>
        </p:spPr>
        <p:txBody>
          <a:bodyPr wrap="none" rtlCol="0">
            <a:spAutoFit/>
          </a:bodyPr>
          <a:lstStyle/>
          <a:p>
            <a:r>
              <a:rPr lang="en-US" sz="2800" dirty="0"/>
              <a:t>Mechanical</a:t>
            </a:r>
          </a:p>
        </p:txBody>
      </p:sp>
      <p:pic>
        <p:nvPicPr>
          <p:cNvPr id="3" name="Picture 2" descr="Picture of a Commercial Tank on Fire.">
            <a:extLst>
              <a:ext uri="{FF2B5EF4-FFF2-40B4-BE49-F238E27FC236}">
                <a16:creationId xmlns:a16="http://schemas.microsoft.com/office/drawing/2014/main" id="{F583DBAF-13B4-4975-9133-855C9ADBE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68975" flipH="1">
            <a:off x="532466" y="1079435"/>
            <a:ext cx="4891610" cy="5666154"/>
          </a:xfrm>
          <a:prstGeom prst="rect">
            <a:avLst/>
          </a:prstGeom>
          <a:ln>
            <a:noFill/>
          </a:ln>
          <a:effectLst>
            <a:softEdge rad="112500"/>
          </a:effectLst>
        </p:spPr>
      </p:pic>
      <p:pic>
        <p:nvPicPr>
          <p:cNvPr id="6" name="Picture 5" descr="Picture Engulfment in a tank">
            <a:extLst>
              <a:ext uri="{FF2B5EF4-FFF2-40B4-BE49-F238E27FC236}">
                <a16:creationId xmlns:a16="http://schemas.microsoft.com/office/drawing/2014/main" id="{C903C0E0-7B93-4B29-B50F-8994F48E56E1}"/>
              </a:ext>
            </a:extLst>
          </p:cNvPr>
          <p:cNvPicPr>
            <a:picLocks noChangeAspect="1"/>
          </p:cNvPicPr>
          <p:nvPr/>
        </p:nvPicPr>
        <p:blipFill rotWithShape="1">
          <a:blip r:embed="rId5" cstate="email">
            <a:alphaModFix amt="85000"/>
            <a:extLst>
              <a:ext uri="{28A0092B-C50C-407E-A947-70E740481C1C}">
                <a14:useLocalDpi xmlns:a14="http://schemas.microsoft.com/office/drawing/2010/main"/>
              </a:ext>
            </a:extLst>
          </a:blip>
          <a:srcRect/>
          <a:stretch/>
        </p:blipFill>
        <p:spPr>
          <a:xfrm rot="808739" flipH="1">
            <a:off x="6684866" y="1354878"/>
            <a:ext cx="4931858" cy="4977895"/>
          </a:xfrm>
          <a:prstGeom prst="rect">
            <a:avLst/>
          </a:prstGeom>
          <a:ln>
            <a:noFill/>
          </a:ln>
          <a:effectLst>
            <a:softEdge rad="112500"/>
          </a:effectLst>
        </p:spPr>
      </p:pic>
      <p:pic>
        <p:nvPicPr>
          <p:cNvPr id="7" name="Picture 6" descr="Picture of Gears">
            <a:extLst>
              <a:ext uri="{FF2B5EF4-FFF2-40B4-BE49-F238E27FC236}">
                <a16:creationId xmlns:a16="http://schemas.microsoft.com/office/drawing/2014/main" id="{34DC7F75-18E9-4C54-A518-F0237D305F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3812" y="2030279"/>
            <a:ext cx="7030771" cy="4687180"/>
          </a:xfrm>
          <a:prstGeom prst="rect">
            <a:avLst/>
          </a:prstGeom>
          <a:ln>
            <a:noFill/>
          </a:ln>
          <a:effectLst>
            <a:softEdge rad="317500"/>
          </a:effectLst>
        </p:spPr>
      </p:pic>
    </p:spTree>
    <p:extLst>
      <p:ext uri="{BB962C8B-B14F-4D97-AF65-F5344CB8AC3E}">
        <p14:creationId xmlns:p14="http://schemas.microsoft.com/office/powerpoint/2010/main" val="4134621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F7D6-ECA9-41B3-9ACF-32BED09BB0F0}"/>
              </a:ext>
            </a:extLst>
          </p:cNvPr>
          <p:cNvSpPr>
            <a:spLocks noGrp="1"/>
          </p:cNvSpPr>
          <p:nvPr>
            <p:ph type="title"/>
          </p:nvPr>
        </p:nvSpPr>
        <p:spPr>
          <a:noFill/>
          <a:ln w="25400">
            <a:solidFill>
              <a:schemeClr val="accent1"/>
            </a:solidFill>
          </a:ln>
        </p:spPr>
        <p:txBody>
          <a:bodyPr wrap="none" rtlCol="0">
            <a:spAutoFit/>
          </a:bodyPr>
          <a:lstStyle/>
          <a:p>
            <a:pPr algn="ctr"/>
            <a:r>
              <a:rPr lang="en-US" sz="4400" dirty="0">
                <a:solidFill>
                  <a:srgbClr val="37495F"/>
                </a:solidFill>
              </a:rPr>
              <a:t>What are the Hazards? – Part 7</a:t>
            </a:r>
            <a:endParaRPr lang="en-US" sz="4400" dirty="0">
              <a:solidFill>
                <a:srgbClr val="37495F"/>
              </a:solidFill>
              <a:latin typeface="+mn-lt"/>
              <a:ea typeface="+mn-ea"/>
              <a:cs typeface="+mn-cs"/>
            </a:endParaRPr>
          </a:p>
        </p:txBody>
      </p:sp>
      <p:pic>
        <p:nvPicPr>
          <p:cNvPr id="4" name="Content Placeholder 3" descr="Confined Space Gases">
            <a:extLst>
              <a:ext uri="{FF2B5EF4-FFF2-40B4-BE49-F238E27FC236}">
                <a16:creationId xmlns:a16="http://schemas.microsoft.com/office/drawing/2014/main" id="{98ECBACA-1E5D-439A-A41F-22DA2C6051D1}"/>
              </a:ext>
            </a:extLst>
          </p:cNvPr>
          <p:cNvPicPr>
            <a:picLocks noGrp="1" noChangeAspect="1"/>
          </p:cNvPicPr>
          <p:nvPr>
            <p:ph idx="4294967295"/>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flipH="1">
            <a:off x="5146675" y="2336800"/>
            <a:ext cx="7045325" cy="4518025"/>
          </a:xfrm>
          <a:prstGeom prst="rect">
            <a:avLst/>
          </a:prstGeom>
          <a:ln>
            <a:noFill/>
          </a:ln>
          <a:effectLst>
            <a:softEdge rad="112500"/>
          </a:effectLst>
        </p:spPr>
      </p:pic>
      <p:sp>
        <p:nvSpPr>
          <p:cNvPr id="5" name="TextBox 4">
            <a:extLst>
              <a:ext uri="{FF2B5EF4-FFF2-40B4-BE49-F238E27FC236}">
                <a16:creationId xmlns:a16="http://schemas.microsoft.com/office/drawing/2014/main" id="{C4809B0E-5DBE-4372-BDF6-6731376FEC32}"/>
              </a:ext>
            </a:extLst>
          </p:cNvPr>
          <p:cNvSpPr txBox="1"/>
          <p:nvPr/>
        </p:nvSpPr>
        <p:spPr>
          <a:xfrm>
            <a:off x="1033670" y="291548"/>
            <a:ext cx="1736373" cy="523220"/>
          </a:xfrm>
          <a:prstGeom prst="rect">
            <a:avLst/>
          </a:prstGeom>
          <a:noFill/>
        </p:spPr>
        <p:txBody>
          <a:bodyPr wrap="none" rtlCol="0">
            <a:spAutoFit/>
          </a:bodyPr>
          <a:lstStyle/>
          <a:p>
            <a:r>
              <a:rPr lang="en-US" sz="2800" dirty="0"/>
              <a:t>Biological</a:t>
            </a:r>
          </a:p>
        </p:txBody>
      </p:sp>
      <p:pic>
        <p:nvPicPr>
          <p:cNvPr id="3" name="Picture 2" descr="Picture of a Commercial Tank on Fire.">
            <a:extLst>
              <a:ext uri="{FF2B5EF4-FFF2-40B4-BE49-F238E27FC236}">
                <a16:creationId xmlns:a16="http://schemas.microsoft.com/office/drawing/2014/main" id="{F583DBAF-13B4-4975-9133-855C9ADBE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68975" flipH="1">
            <a:off x="532466" y="1079435"/>
            <a:ext cx="4891610" cy="5666154"/>
          </a:xfrm>
          <a:prstGeom prst="rect">
            <a:avLst/>
          </a:prstGeom>
          <a:ln>
            <a:noFill/>
          </a:ln>
          <a:effectLst>
            <a:softEdge rad="112500"/>
          </a:effectLst>
        </p:spPr>
      </p:pic>
      <p:pic>
        <p:nvPicPr>
          <p:cNvPr id="6" name="Picture 5" descr="Picture Engulfment in a tank">
            <a:extLst>
              <a:ext uri="{FF2B5EF4-FFF2-40B4-BE49-F238E27FC236}">
                <a16:creationId xmlns:a16="http://schemas.microsoft.com/office/drawing/2014/main" id="{C903C0E0-7B93-4B29-B50F-8994F48E56E1}"/>
              </a:ext>
            </a:extLst>
          </p:cNvPr>
          <p:cNvPicPr>
            <a:picLocks noChangeAspect="1"/>
          </p:cNvPicPr>
          <p:nvPr/>
        </p:nvPicPr>
        <p:blipFill rotWithShape="1">
          <a:blip r:embed="rId5" cstate="email">
            <a:alphaModFix amt="85000"/>
            <a:extLst>
              <a:ext uri="{28A0092B-C50C-407E-A947-70E740481C1C}">
                <a14:useLocalDpi xmlns:a14="http://schemas.microsoft.com/office/drawing/2010/main"/>
              </a:ext>
            </a:extLst>
          </a:blip>
          <a:srcRect/>
          <a:stretch/>
        </p:blipFill>
        <p:spPr>
          <a:xfrm rot="808739" flipH="1">
            <a:off x="6684866" y="1354878"/>
            <a:ext cx="4931858" cy="4977895"/>
          </a:xfrm>
          <a:prstGeom prst="rect">
            <a:avLst/>
          </a:prstGeom>
          <a:ln>
            <a:noFill/>
          </a:ln>
          <a:effectLst>
            <a:softEdge rad="112500"/>
          </a:effectLst>
        </p:spPr>
      </p:pic>
      <p:pic>
        <p:nvPicPr>
          <p:cNvPr id="7" name="Picture 6" descr="Picture of Gears">
            <a:extLst>
              <a:ext uri="{FF2B5EF4-FFF2-40B4-BE49-F238E27FC236}">
                <a16:creationId xmlns:a16="http://schemas.microsoft.com/office/drawing/2014/main" id="{34DC7F75-18E9-4C54-A518-F0237D305F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3812" y="2030279"/>
            <a:ext cx="7030771" cy="4687180"/>
          </a:xfrm>
          <a:prstGeom prst="rect">
            <a:avLst/>
          </a:prstGeom>
          <a:ln>
            <a:noFill/>
          </a:ln>
          <a:effectLst>
            <a:softEdge rad="317500"/>
          </a:effectLst>
        </p:spPr>
      </p:pic>
      <p:pic>
        <p:nvPicPr>
          <p:cNvPr id="9" name="Picture 8" descr="Biological Hazards">
            <a:extLst>
              <a:ext uri="{FF2B5EF4-FFF2-40B4-BE49-F238E27FC236}">
                <a16:creationId xmlns:a16="http://schemas.microsoft.com/office/drawing/2014/main" id="{15560C90-CF05-4FAE-AA94-C0E2C40D0C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76028" y="1115382"/>
            <a:ext cx="5491605" cy="38086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7596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E1D6-8687-487E-A356-4814FC46FCE6}"/>
              </a:ext>
            </a:extLst>
          </p:cNvPr>
          <p:cNvSpPr>
            <a:spLocks noGrp="1"/>
          </p:cNvSpPr>
          <p:nvPr>
            <p:ph type="title"/>
          </p:nvPr>
        </p:nvSpPr>
        <p:spPr>
          <a:xfrm>
            <a:off x="2697908" y="288628"/>
            <a:ext cx="8596668" cy="1320800"/>
          </a:xfrm>
          <a:noFill/>
          <a:ln w="25400">
            <a:solidFill>
              <a:schemeClr val="accent1"/>
            </a:solidFill>
          </a:ln>
        </p:spPr>
        <p:txBody>
          <a:bodyPr wrap="none" rtlCol="0">
            <a:spAutoFit/>
          </a:bodyPr>
          <a:lstStyle/>
          <a:p>
            <a:pPr algn="ctr"/>
            <a:r>
              <a:rPr lang="en-US" sz="4400" dirty="0">
                <a:solidFill>
                  <a:srgbClr val="37495F"/>
                </a:solidFill>
              </a:rPr>
              <a:t>What are the Hazards? – Part 8</a:t>
            </a:r>
            <a:endParaRPr lang="en-US" sz="4400" dirty="0">
              <a:solidFill>
                <a:srgbClr val="37495F"/>
              </a:solidFill>
              <a:latin typeface="+mn-lt"/>
              <a:ea typeface="+mn-ea"/>
              <a:cs typeface="+mn-cs"/>
            </a:endParaRPr>
          </a:p>
        </p:txBody>
      </p:sp>
      <p:pic>
        <p:nvPicPr>
          <p:cNvPr id="4" name="Content Placeholder 3" descr="Confined Space Gases">
            <a:extLst>
              <a:ext uri="{FF2B5EF4-FFF2-40B4-BE49-F238E27FC236}">
                <a16:creationId xmlns:a16="http://schemas.microsoft.com/office/drawing/2014/main" id="{98ECBACA-1E5D-439A-A41F-22DA2C6051D1}"/>
              </a:ext>
            </a:extLst>
          </p:cNvPr>
          <p:cNvPicPr>
            <a:picLocks noGrp="1" noChangeAspect="1"/>
          </p:cNvPicPr>
          <p:nvPr>
            <p:ph idx="4294967295"/>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flipH="1">
            <a:off x="5146675" y="2336800"/>
            <a:ext cx="7045325" cy="4518025"/>
          </a:xfrm>
          <a:prstGeom prst="rect">
            <a:avLst/>
          </a:prstGeom>
          <a:ln>
            <a:noFill/>
          </a:ln>
          <a:effectLst>
            <a:softEdge rad="112500"/>
          </a:effectLst>
        </p:spPr>
      </p:pic>
      <p:sp>
        <p:nvSpPr>
          <p:cNvPr id="5" name="TextBox 4">
            <a:extLst>
              <a:ext uri="{FF2B5EF4-FFF2-40B4-BE49-F238E27FC236}">
                <a16:creationId xmlns:a16="http://schemas.microsoft.com/office/drawing/2014/main" id="{C4809B0E-5DBE-4372-BDF6-6731376FEC32}"/>
              </a:ext>
            </a:extLst>
          </p:cNvPr>
          <p:cNvSpPr txBox="1"/>
          <p:nvPr/>
        </p:nvSpPr>
        <p:spPr>
          <a:xfrm>
            <a:off x="1033670" y="291548"/>
            <a:ext cx="1664238" cy="523220"/>
          </a:xfrm>
          <a:prstGeom prst="rect">
            <a:avLst/>
          </a:prstGeom>
          <a:noFill/>
        </p:spPr>
        <p:txBody>
          <a:bodyPr wrap="none" rtlCol="0">
            <a:spAutoFit/>
          </a:bodyPr>
          <a:lstStyle/>
          <a:p>
            <a:r>
              <a:rPr lang="en-US" sz="2800" dirty="0"/>
              <a:t>Chemical</a:t>
            </a:r>
          </a:p>
        </p:txBody>
      </p:sp>
      <p:pic>
        <p:nvPicPr>
          <p:cNvPr id="3" name="Picture 2" descr="Picture of a Commercial Tank on Fire.">
            <a:extLst>
              <a:ext uri="{FF2B5EF4-FFF2-40B4-BE49-F238E27FC236}">
                <a16:creationId xmlns:a16="http://schemas.microsoft.com/office/drawing/2014/main" id="{F583DBAF-13B4-4975-9133-855C9ADBE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68975" flipH="1">
            <a:off x="532466" y="1079435"/>
            <a:ext cx="4891610" cy="5666154"/>
          </a:xfrm>
          <a:prstGeom prst="rect">
            <a:avLst/>
          </a:prstGeom>
          <a:ln>
            <a:noFill/>
          </a:ln>
          <a:effectLst>
            <a:softEdge rad="112500"/>
          </a:effectLst>
        </p:spPr>
      </p:pic>
      <p:pic>
        <p:nvPicPr>
          <p:cNvPr id="6" name="Picture 5" descr="Picture Engulfment in a tank">
            <a:extLst>
              <a:ext uri="{FF2B5EF4-FFF2-40B4-BE49-F238E27FC236}">
                <a16:creationId xmlns:a16="http://schemas.microsoft.com/office/drawing/2014/main" id="{C903C0E0-7B93-4B29-B50F-8994F48E56E1}"/>
              </a:ext>
            </a:extLst>
          </p:cNvPr>
          <p:cNvPicPr>
            <a:picLocks noChangeAspect="1"/>
          </p:cNvPicPr>
          <p:nvPr/>
        </p:nvPicPr>
        <p:blipFill rotWithShape="1">
          <a:blip r:embed="rId5" cstate="email">
            <a:alphaModFix amt="85000"/>
            <a:extLst>
              <a:ext uri="{28A0092B-C50C-407E-A947-70E740481C1C}">
                <a14:useLocalDpi xmlns:a14="http://schemas.microsoft.com/office/drawing/2010/main"/>
              </a:ext>
            </a:extLst>
          </a:blip>
          <a:srcRect/>
          <a:stretch/>
        </p:blipFill>
        <p:spPr>
          <a:xfrm rot="808739" flipH="1">
            <a:off x="6684866" y="1354878"/>
            <a:ext cx="4931858" cy="4977895"/>
          </a:xfrm>
          <a:prstGeom prst="rect">
            <a:avLst/>
          </a:prstGeom>
          <a:ln>
            <a:noFill/>
          </a:ln>
          <a:effectLst>
            <a:softEdge rad="112500"/>
          </a:effectLst>
        </p:spPr>
      </p:pic>
      <p:pic>
        <p:nvPicPr>
          <p:cNvPr id="7" name="Picture 6" descr="Picture of Gears">
            <a:extLst>
              <a:ext uri="{FF2B5EF4-FFF2-40B4-BE49-F238E27FC236}">
                <a16:creationId xmlns:a16="http://schemas.microsoft.com/office/drawing/2014/main" id="{34DC7F75-18E9-4C54-A518-F0237D305F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3812" y="2030279"/>
            <a:ext cx="7030771" cy="4687180"/>
          </a:xfrm>
          <a:prstGeom prst="rect">
            <a:avLst/>
          </a:prstGeom>
          <a:ln>
            <a:noFill/>
          </a:ln>
          <a:effectLst>
            <a:softEdge rad="317500"/>
          </a:effectLst>
        </p:spPr>
      </p:pic>
      <p:pic>
        <p:nvPicPr>
          <p:cNvPr id="9" name="Picture 8" descr="Biological Hazards">
            <a:extLst>
              <a:ext uri="{FF2B5EF4-FFF2-40B4-BE49-F238E27FC236}">
                <a16:creationId xmlns:a16="http://schemas.microsoft.com/office/drawing/2014/main" id="{15560C90-CF05-4FAE-AA94-C0E2C40D0C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76028" y="1115382"/>
            <a:ext cx="5491605" cy="38086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Picture of chemicals">
            <a:extLst>
              <a:ext uri="{FF2B5EF4-FFF2-40B4-BE49-F238E27FC236}">
                <a16:creationId xmlns:a16="http://schemas.microsoft.com/office/drawing/2014/main" id="{6FD44A86-CFD8-4330-9052-F094088ADFE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78139" y="2296046"/>
            <a:ext cx="4332231" cy="4424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177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401048" cy="769441"/>
          </a:xfrm>
          <a:prstGeom prst="rect">
            <a:avLst/>
          </a:prstGeom>
          <a:noFill/>
          <a:ln w="25400">
            <a:solidFill>
              <a:schemeClr val="accent1"/>
            </a:solidFill>
          </a:ln>
        </p:spPr>
        <p:txBody>
          <a:bodyPr wrap="none" rtlCol="0">
            <a:spAutoFit/>
          </a:bodyPr>
          <a:lstStyle/>
          <a:p>
            <a:r>
              <a:rPr lang="en-US" sz="4400" dirty="0">
                <a:solidFill>
                  <a:srgbClr val="37495F"/>
                </a:solidFill>
              </a:rPr>
              <a:t>Confined Space Training </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p:txBody>
          <a:bodyPr anchor="ctr">
            <a:normAutofit/>
          </a:bodyPr>
          <a:lstStyle/>
          <a:p>
            <a:r>
              <a:rPr lang="en-US" altLang="en-US" sz="5400" b="1" dirty="0"/>
              <a:t>Disclaimer</a:t>
            </a:r>
            <a:endParaRPr lang="en-US" sz="5400" dirty="0"/>
          </a:p>
        </p:txBody>
      </p:sp>
      <p:sp>
        <p:nvSpPr>
          <p:cNvPr id="4" name="TextBox 3">
            <a:extLst>
              <a:ext uri="{FF2B5EF4-FFF2-40B4-BE49-F238E27FC236}">
                <a16:creationId xmlns:a16="http://schemas.microsoft.com/office/drawing/2014/main" id="{C7A2FF7A-53E2-4EB9-BB5B-E6665E350428}"/>
              </a:ext>
            </a:extLst>
          </p:cNvPr>
          <p:cNvSpPr txBox="1"/>
          <p:nvPr/>
        </p:nvSpPr>
        <p:spPr>
          <a:xfrm>
            <a:off x="3731686" y="1413800"/>
            <a:ext cx="6824871" cy="4401205"/>
          </a:xfrm>
          <a:prstGeom prst="rect">
            <a:avLst/>
          </a:prstGeom>
          <a:solidFill>
            <a:schemeClr val="accent1">
              <a:alpha val="54000"/>
            </a:schemeClr>
          </a:solidFill>
          <a:effectLst>
            <a:softEdge rad="101600"/>
          </a:effectLst>
        </p:spPr>
        <p:txBody>
          <a:bodyPr wrap="square" lIns="274320" rtlCol="0">
            <a:spAutoFit/>
          </a:bodyPr>
          <a:lstStyle/>
          <a:p>
            <a:r>
              <a:rPr lang="en-US" altLang="en-US" sz="2800" dirty="0">
                <a:latin typeface="Calibri" panose="020F0502020204030204" pitchFamily="34" charset="0"/>
                <a:ea typeface="Times New Roman" panose="02020603050405020304" pitchFamily="18" charset="0"/>
                <a:cs typeface="Arial" panose="020B0604020202020204" pitchFamily="34" charset="0"/>
              </a:rPr>
              <a:t>This material was produced under </a:t>
            </a:r>
          </a:p>
          <a:p>
            <a:r>
              <a:rPr lang="en-US" altLang="en-US" sz="2800" dirty="0">
                <a:latin typeface="Calibri" panose="020F0502020204030204" pitchFamily="34" charset="0"/>
                <a:ea typeface="Times New Roman" panose="02020603050405020304" pitchFamily="18" charset="0"/>
                <a:cs typeface="Arial" panose="020B0604020202020204" pitchFamily="34" charset="0"/>
              </a:rPr>
              <a:t>grant number SH-05073-SH8 from </a:t>
            </a:r>
          </a:p>
          <a:p>
            <a:r>
              <a:rPr lang="en-US" altLang="en-US" sz="2800" dirty="0">
                <a:latin typeface="Calibri" panose="020F0502020204030204" pitchFamily="34" charset="0"/>
                <a:ea typeface="Times New Roman" panose="02020603050405020304" pitchFamily="18" charset="0"/>
                <a:cs typeface="Arial" panose="020B0604020202020204" pitchFamily="34" charset="0"/>
              </a:rPr>
              <a:t>the Occupational Safety and Health                                        Administration, U.S. Department of Labor. </a:t>
            </a:r>
          </a:p>
          <a:p>
            <a:endParaRPr lang="en-US" altLang="en-US" sz="2800" dirty="0">
              <a:latin typeface="Calibri" panose="020F0502020204030204" pitchFamily="34" charset="0"/>
              <a:ea typeface="Times New Roman" panose="02020603050405020304" pitchFamily="18" charset="0"/>
              <a:cs typeface="Arial" panose="020B0604020202020204" pitchFamily="34" charset="0"/>
            </a:endParaRPr>
          </a:p>
          <a:p>
            <a:r>
              <a:rPr lang="en-US" altLang="en-US" sz="2800" dirty="0">
                <a:latin typeface="Calibri" panose="020F0502020204030204" pitchFamily="34" charset="0"/>
                <a:ea typeface="Times New Roman" panose="02020603050405020304" pitchFamily="18" charset="0"/>
                <a:cs typeface="Arial" panose="020B0604020202020204" pitchFamily="34" charset="0"/>
              </a:rPr>
              <a:t>It does not necessarily reflect the views or policies of the U.S. Department of Labor, nor does mention of trade names, commercial products, or organizations imply endorsement by the U.S. Government.</a:t>
            </a:r>
            <a:endParaRPr lang="en-US" altLang="en-US" sz="28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26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95EF-75DE-4231-A007-E0360EBC038E}"/>
              </a:ext>
            </a:extLst>
          </p:cNvPr>
          <p:cNvSpPr>
            <a:spLocks noGrp="1"/>
          </p:cNvSpPr>
          <p:nvPr>
            <p:ph type="title"/>
          </p:nvPr>
        </p:nvSpPr>
        <p:spPr>
          <a:xfrm>
            <a:off x="3370965" y="76562"/>
            <a:ext cx="8596668" cy="1320800"/>
          </a:xfrm>
          <a:noFill/>
          <a:ln w="25400">
            <a:solidFill>
              <a:schemeClr val="accent1"/>
            </a:solidFill>
          </a:ln>
        </p:spPr>
        <p:txBody>
          <a:bodyPr wrap="none" rtlCol="0">
            <a:spAutoFit/>
          </a:bodyPr>
          <a:lstStyle/>
          <a:p>
            <a:pPr algn="ctr"/>
            <a:r>
              <a:rPr lang="en-US" sz="4400" dirty="0">
                <a:solidFill>
                  <a:srgbClr val="37495F"/>
                </a:solidFill>
              </a:rPr>
              <a:t>What are the Hazards? – Part 9</a:t>
            </a:r>
            <a:endParaRPr lang="en-US" sz="4400" dirty="0">
              <a:solidFill>
                <a:srgbClr val="37495F"/>
              </a:solidFill>
              <a:latin typeface="+mn-lt"/>
              <a:ea typeface="+mn-ea"/>
              <a:cs typeface="+mn-cs"/>
            </a:endParaRPr>
          </a:p>
        </p:txBody>
      </p:sp>
      <p:pic>
        <p:nvPicPr>
          <p:cNvPr id="4" name="Content Placeholder 3" descr="Confined Space Gases">
            <a:extLst>
              <a:ext uri="{FF2B5EF4-FFF2-40B4-BE49-F238E27FC236}">
                <a16:creationId xmlns:a16="http://schemas.microsoft.com/office/drawing/2014/main" id="{98ECBACA-1E5D-439A-A41F-22DA2C6051D1}"/>
              </a:ext>
            </a:extLst>
          </p:cNvPr>
          <p:cNvPicPr>
            <a:picLocks noGrp="1" noChangeAspect="1"/>
          </p:cNvPicPr>
          <p:nvPr>
            <p:ph idx="4294967295"/>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flipH="1">
            <a:off x="5146675" y="2336800"/>
            <a:ext cx="7045325" cy="4518025"/>
          </a:xfrm>
          <a:prstGeom prst="rect">
            <a:avLst/>
          </a:prstGeom>
          <a:ln>
            <a:noFill/>
          </a:ln>
          <a:effectLst>
            <a:softEdge rad="112500"/>
          </a:effectLst>
        </p:spPr>
      </p:pic>
      <p:sp>
        <p:nvSpPr>
          <p:cNvPr id="5" name="TextBox 4">
            <a:extLst>
              <a:ext uri="{FF2B5EF4-FFF2-40B4-BE49-F238E27FC236}">
                <a16:creationId xmlns:a16="http://schemas.microsoft.com/office/drawing/2014/main" id="{C4809B0E-5DBE-4372-BDF6-6731376FEC32}"/>
              </a:ext>
            </a:extLst>
          </p:cNvPr>
          <p:cNvSpPr txBox="1"/>
          <p:nvPr/>
        </p:nvSpPr>
        <p:spPr>
          <a:xfrm>
            <a:off x="1012775" y="134701"/>
            <a:ext cx="2385781" cy="954107"/>
          </a:xfrm>
          <a:prstGeom prst="rect">
            <a:avLst/>
          </a:prstGeom>
          <a:noFill/>
        </p:spPr>
        <p:txBody>
          <a:bodyPr wrap="none" rtlCol="0">
            <a:spAutoFit/>
          </a:bodyPr>
          <a:lstStyle/>
          <a:p>
            <a:r>
              <a:rPr lang="en-US" sz="2800" dirty="0"/>
              <a:t>Extreme </a:t>
            </a:r>
          </a:p>
          <a:p>
            <a:r>
              <a:rPr lang="en-US" sz="2800" dirty="0"/>
              <a:t>Temperatures</a:t>
            </a:r>
          </a:p>
        </p:txBody>
      </p:sp>
      <p:pic>
        <p:nvPicPr>
          <p:cNvPr id="3" name="Picture 2" descr="Picture of a Commercial Tank on Fire.">
            <a:extLst>
              <a:ext uri="{FF2B5EF4-FFF2-40B4-BE49-F238E27FC236}">
                <a16:creationId xmlns:a16="http://schemas.microsoft.com/office/drawing/2014/main" id="{F583DBAF-13B4-4975-9133-855C9ADBE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68975" flipH="1">
            <a:off x="532466" y="1079435"/>
            <a:ext cx="4891610" cy="5666154"/>
          </a:xfrm>
          <a:prstGeom prst="rect">
            <a:avLst/>
          </a:prstGeom>
          <a:ln>
            <a:noFill/>
          </a:ln>
          <a:effectLst>
            <a:softEdge rad="112500"/>
          </a:effectLst>
        </p:spPr>
      </p:pic>
      <p:pic>
        <p:nvPicPr>
          <p:cNvPr id="6" name="Picture 5" descr="Picture Engulfment in a tank">
            <a:extLst>
              <a:ext uri="{FF2B5EF4-FFF2-40B4-BE49-F238E27FC236}">
                <a16:creationId xmlns:a16="http://schemas.microsoft.com/office/drawing/2014/main" id="{C903C0E0-7B93-4B29-B50F-8994F48E56E1}"/>
              </a:ext>
            </a:extLst>
          </p:cNvPr>
          <p:cNvPicPr>
            <a:picLocks noChangeAspect="1"/>
          </p:cNvPicPr>
          <p:nvPr/>
        </p:nvPicPr>
        <p:blipFill rotWithShape="1">
          <a:blip r:embed="rId5" cstate="email">
            <a:alphaModFix amt="85000"/>
            <a:extLst>
              <a:ext uri="{28A0092B-C50C-407E-A947-70E740481C1C}">
                <a14:useLocalDpi xmlns:a14="http://schemas.microsoft.com/office/drawing/2010/main"/>
              </a:ext>
            </a:extLst>
          </a:blip>
          <a:srcRect/>
          <a:stretch/>
        </p:blipFill>
        <p:spPr>
          <a:xfrm rot="808739" flipH="1">
            <a:off x="6684866" y="1354878"/>
            <a:ext cx="4931858" cy="4977895"/>
          </a:xfrm>
          <a:prstGeom prst="rect">
            <a:avLst/>
          </a:prstGeom>
          <a:ln>
            <a:noFill/>
          </a:ln>
          <a:effectLst>
            <a:softEdge rad="112500"/>
          </a:effectLst>
        </p:spPr>
      </p:pic>
      <p:pic>
        <p:nvPicPr>
          <p:cNvPr id="7" name="Picture 6" descr="Picture of Gears">
            <a:extLst>
              <a:ext uri="{FF2B5EF4-FFF2-40B4-BE49-F238E27FC236}">
                <a16:creationId xmlns:a16="http://schemas.microsoft.com/office/drawing/2014/main" id="{34DC7F75-18E9-4C54-A518-F0237D305F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3812" y="2030279"/>
            <a:ext cx="7030771" cy="4687180"/>
          </a:xfrm>
          <a:prstGeom prst="rect">
            <a:avLst/>
          </a:prstGeom>
          <a:ln>
            <a:noFill/>
          </a:ln>
          <a:effectLst>
            <a:softEdge rad="317500"/>
          </a:effectLst>
        </p:spPr>
      </p:pic>
      <p:pic>
        <p:nvPicPr>
          <p:cNvPr id="9" name="Picture 8" descr="Biological Hazards">
            <a:extLst>
              <a:ext uri="{FF2B5EF4-FFF2-40B4-BE49-F238E27FC236}">
                <a16:creationId xmlns:a16="http://schemas.microsoft.com/office/drawing/2014/main" id="{15560C90-CF05-4FAE-AA94-C0E2C40D0C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76028" y="1115382"/>
            <a:ext cx="5491605" cy="38086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Picture of chemicals">
            <a:extLst>
              <a:ext uri="{FF2B5EF4-FFF2-40B4-BE49-F238E27FC236}">
                <a16:creationId xmlns:a16="http://schemas.microsoft.com/office/drawing/2014/main" id="{6FD44A86-CFD8-4330-9052-F094088ADFE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78139" y="2296046"/>
            <a:ext cx="4332231" cy="4424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Picture- of a hot thermometer">
            <a:extLst>
              <a:ext uri="{FF2B5EF4-FFF2-40B4-BE49-F238E27FC236}">
                <a16:creationId xmlns:a16="http://schemas.microsoft.com/office/drawing/2014/main" id="{335F18DA-8D5E-4F8A-BE9A-B5F4DF4EB9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57331" y="2651901"/>
            <a:ext cx="3886967" cy="38869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6460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C668-220E-4BB4-A6FC-5F96A8AA01E3}"/>
              </a:ext>
            </a:extLst>
          </p:cNvPr>
          <p:cNvSpPr>
            <a:spLocks noGrp="1"/>
          </p:cNvSpPr>
          <p:nvPr>
            <p:ph type="title"/>
          </p:nvPr>
        </p:nvSpPr>
        <p:spPr>
          <a:xfrm>
            <a:off x="3163788" y="187591"/>
            <a:ext cx="8596668" cy="1320800"/>
          </a:xfrm>
          <a:noFill/>
          <a:ln w="25400">
            <a:solidFill>
              <a:schemeClr val="accent1"/>
            </a:solidFill>
          </a:ln>
        </p:spPr>
        <p:txBody>
          <a:bodyPr wrap="none" rtlCol="0">
            <a:spAutoFit/>
          </a:bodyPr>
          <a:lstStyle/>
          <a:p>
            <a:pPr algn="ctr"/>
            <a:r>
              <a:rPr lang="en-US" sz="4400" dirty="0">
                <a:solidFill>
                  <a:srgbClr val="37495F"/>
                </a:solidFill>
              </a:rPr>
              <a:t>What are the Hazards? – Part 10</a:t>
            </a:r>
            <a:endParaRPr lang="en-US" sz="4400" dirty="0">
              <a:solidFill>
                <a:srgbClr val="37495F"/>
              </a:solidFill>
              <a:latin typeface="+mn-lt"/>
              <a:ea typeface="+mn-ea"/>
              <a:cs typeface="+mn-cs"/>
            </a:endParaRPr>
          </a:p>
        </p:txBody>
      </p:sp>
      <p:pic>
        <p:nvPicPr>
          <p:cNvPr id="4" name="Content Placeholder 3" descr="Confined Space Gases">
            <a:extLst>
              <a:ext uri="{FF2B5EF4-FFF2-40B4-BE49-F238E27FC236}">
                <a16:creationId xmlns:a16="http://schemas.microsoft.com/office/drawing/2014/main" id="{98ECBACA-1E5D-439A-A41F-22DA2C6051D1}"/>
              </a:ext>
            </a:extLst>
          </p:cNvPr>
          <p:cNvPicPr>
            <a:picLocks noGrp="1" noChangeAspect="1"/>
          </p:cNvPicPr>
          <p:nvPr>
            <p:ph idx="4294967295"/>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flipH="1">
            <a:off x="5146675" y="2336800"/>
            <a:ext cx="7045325" cy="4518025"/>
          </a:xfrm>
          <a:prstGeom prst="rect">
            <a:avLst/>
          </a:prstGeom>
          <a:ln>
            <a:noFill/>
          </a:ln>
          <a:effectLst>
            <a:softEdge rad="112500"/>
          </a:effectLst>
        </p:spPr>
      </p:pic>
      <p:sp>
        <p:nvSpPr>
          <p:cNvPr id="5" name="TextBox 4">
            <a:extLst>
              <a:ext uri="{FF2B5EF4-FFF2-40B4-BE49-F238E27FC236}">
                <a16:creationId xmlns:a16="http://schemas.microsoft.com/office/drawing/2014/main" id="{C4809B0E-5DBE-4372-BDF6-6731376FEC32}"/>
              </a:ext>
            </a:extLst>
          </p:cNvPr>
          <p:cNvSpPr txBox="1"/>
          <p:nvPr/>
        </p:nvSpPr>
        <p:spPr>
          <a:xfrm>
            <a:off x="912567" y="32446"/>
            <a:ext cx="2324675" cy="954107"/>
          </a:xfrm>
          <a:prstGeom prst="rect">
            <a:avLst/>
          </a:prstGeom>
          <a:noFill/>
        </p:spPr>
        <p:txBody>
          <a:bodyPr wrap="none" rtlCol="0">
            <a:spAutoFit/>
          </a:bodyPr>
          <a:lstStyle/>
          <a:p>
            <a:r>
              <a:rPr lang="en-US" sz="2800" dirty="0"/>
              <a:t>Hazards from</a:t>
            </a:r>
          </a:p>
          <a:p>
            <a:r>
              <a:rPr lang="en-US" sz="2800" dirty="0"/>
              <a:t> Animals</a:t>
            </a:r>
          </a:p>
        </p:txBody>
      </p:sp>
      <p:pic>
        <p:nvPicPr>
          <p:cNvPr id="3" name="Picture 2" descr="Picture of a Commercial Tank on Fire.">
            <a:extLst>
              <a:ext uri="{FF2B5EF4-FFF2-40B4-BE49-F238E27FC236}">
                <a16:creationId xmlns:a16="http://schemas.microsoft.com/office/drawing/2014/main" id="{F583DBAF-13B4-4975-9133-855C9ADBE4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68975" flipH="1">
            <a:off x="532466" y="1079435"/>
            <a:ext cx="4891610" cy="5666154"/>
          </a:xfrm>
          <a:prstGeom prst="rect">
            <a:avLst/>
          </a:prstGeom>
          <a:ln>
            <a:noFill/>
          </a:ln>
          <a:effectLst>
            <a:softEdge rad="112500"/>
          </a:effectLst>
        </p:spPr>
      </p:pic>
      <p:pic>
        <p:nvPicPr>
          <p:cNvPr id="6" name="Picture 5" descr="Picture Engulfment in a tank">
            <a:extLst>
              <a:ext uri="{FF2B5EF4-FFF2-40B4-BE49-F238E27FC236}">
                <a16:creationId xmlns:a16="http://schemas.microsoft.com/office/drawing/2014/main" id="{C903C0E0-7B93-4B29-B50F-8994F48E56E1}"/>
              </a:ext>
            </a:extLst>
          </p:cNvPr>
          <p:cNvPicPr>
            <a:picLocks noChangeAspect="1"/>
          </p:cNvPicPr>
          <p:nvPr/>
        </p:nvPicPr>
        <p:blipFill rotWithShape="1">
          <a:blip r:embed="rId5" cstate="email">
            <a:alphaModFix amt="85000"/>
            <a:extLst>
              <a:ext uri="{28A0092B-C50C-407E-A947-70E740481C1C}">
                <a14:useLocalDpi xmlns:a14="http://schemas.microsoft.com/office/drawing/2010/main"/>
              </a:ext>
            </a:extLst>
          </a:blip>
          <a:srcRect/>
          <a:stretch/>
        </p:blipFill>
        <p:spPr>
          <a:xfrm rot="808739" flipH="1">
            <a:off x="6684866" y="1354878"/>
            <a:ext cx="4931858" cy="4977895"/>
          </a:xfrm>
          <a:prstGeom prst="rect">
            <a:avLst/>
          </a:prstGeom>
          <a:ln>
            <a:noFill/>
          </a:ln>
          <a:effectLst>
            <a:softEdge rad="112500"/>
          </a:effectLst>
        </p:spPr>
      </p:pic>
      <p:pic>
        <p:nvPicPr>
          <p:cNvPr id="7" name="Picture 6" descr="Picture of Gears">
            <a:extLst>
              <a:ext uri="{FF2B5EF4-FFF2-40B4-BE49-F238E27FC236}">
                <a16:creationId xmlns:a16="http://schemas.microsoft.com/office/drawing/2014/main" id="{34DC7F75-18E9-4C54-A518-F0237D305F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3812" y="2030279"/>
            <a:ext cx="7030771" cy="4687180"/>
          </a:xfrm>
          <a:prstGeom prst="rect">
            <a:avLst/>
          </a:prstGeom>
          <a:ln>
            <a:noFill/>
          </a:ln>
          <a:effectLst>
            <a:softEdge rad="317500"/>
          </a:effectLst>
        </p:spPr>
      </p:pic>
      <p:pic>
        <p:nvPicPr>
          <p:cNvPr id="9" name="Picture 8" descr="Biological Hazards">
            <a:extLst>
              <a:ext uri="{FF2B5EF4-FFF2-40B4-BE49-F238E27FC236}">
                <a16:creationId xmlns:a16="http://schemas.microsoft.com/office/drawing/2014/main" id="{15560C90-CF05-4FAE-AA94-C0E2C40D0C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76028" y="1115382"/>
            <a:ext cx="5491605" cy="38086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Picture of chemicals">
            <a:extLst>
              <a:ext uri="{FF2B5EF4-FFF2-40B4-BE49-F238E27FC236}">
                <a16:creationId xmlns:a16="http://schemas.microsoft.com/office/drawing/2014/main" id="{6FD44A86-CFD8-4330-9052-F094088ADFE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78139" y="2296046"/>
            <a:ext cx="4332231" cy="4424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Picture- of a hot thermometer">
            <a:extLst>
              <a:ext uri="{FF2B5EF4-FFF2-40B4-BE49-F238E27FC236}">
                <a16:creationId xmlns:a16="http://schemas.microsoft.com/office/drawing/2014/main" id="{335F18DA-8D5E-4F8A-BE9A-B5F4DF4EB9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57331" y="2651901"/>
            <a:ext cx="3886967" cy="38869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Animal Hazards">
            <a:extLst>
              <a:ext uri="{FF2B5EF4-FFF2-40B4-BE49-F238E27FC236}">
                <a16:creationId xmlns:a16="http://schemas.microsoft.com/office/drawing/2014/main" id="{06B25B79-E06A-4AD3-8E42-D7A1245355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90050">
            <a:off x="2662402" y="1035795"/>
            <a:ext cx="5666153" cy="5666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9241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401048" cy="769441"/>
          </a:xfrm>
          <a:prstGeom prst="rect">
            <a:avLst/>
          </a:prstGeom>
          <a:noFill/>
          <a:ln w="25400">
            <a:solidFill>
              <a:schemeClr val="accent1"/>
            </a:solidFill>
          </a:ln>
        </p:spPr>
        <p:txBody>
          <a:bodyPr wrap="none" rtlCol="0">
            <a:spAutoFit/>
          </a:bodyPr>
          <a:lstStyle/>
          <a:p>
            <a:r>
              <a:rPr lang="en-US" sz="4400" dirty="0">
                <a:solidFill>
                  <a:srgbClr val="37495F"/>
                </a:solidFill>
              </a:rPr>
              <a:t>Confined Space Training </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87875" y="2537786"/>
            <a:ext cx="3300646" cy="1951244"/>
          </a:xfrm>
        </p:spPr>
        <p:txBody>
          <a:bodyPr anchor="ctr">
            <a:normAutofit/>
          </a:bodyPr>
          <a:lstStyle/>
          <a:p>
            <a:r>
              <a:rPr lang="en-US" altLang="en-US" sz="5400" b="1" dirty="0"/>
              <a:t>Module-4</a:t>
            </a:r>
            <a:endParaRPr lang="en-US" sz="5400" dirty="0"/>
          </a:p>
        </p:txBody>
      </p:sp>
      <p:sp>
        <p:nvSpPr>
          <p:cNvPr id="5" name="Seriousness of Falls">
            <a:extLst>
              <a:ext uri="{FF2B5EF4-FFF2-40B4-BE49-F238E27FC236}">
                <a16:creationId xmlns:a16="http://schemas.microsoft.com/office/drawing/2014/main" id="{C8C34949-6AA3-44CD-A77B-5C3DF12F7DB3}"/>
              </a:ext>
            </a:extLst>
          </p:cNvPr>
          <p:cNvSpPr txBox="1">
            <a:spLocks/>
          </p:cNvSpPr>
          <p:nvPr/>
        </p:nvSpPr>
        <p:spPr>
          <a:xfrm>
            <a:off x="3525678" y="1207119"/>
            <a:ext cx="6833941" cy="504093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sz="4000" b="1" dirty="0">
                <a:solidFill>
                  <a:schemeClr val="bg1">
                    <a:lumMod val="85000"/>
                  </a:schemeClr>
                </a:solidFill>
              </a:rPr>
              <a:t>What is a Confined Space</a:t>
            </a:r>
          </a:p>
          <a:p>
            <a:pPr marL="285750" indent="-285750">
              <a:buFont typeface="Arial" panose="020B0604020202020204" pitchFamily="34" charset="0"/>
              <a:buChar char="•"/>
            </a:pPr>
            <a:endParaRPr lang="en-US" sz="2000" b="1" dirty="0">
              <a:solidFill>
                <a:schemeClr val="bg1">
                  <a:lumMod val="85000"/>
                </a:schemeClr>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When does it become Permit Required?</a:t>
            </a:r>
          </a:p>
          <a:p>
            <a:pPr marL="285750" indent="-285750">
              <a:spcBef>
                <a:spcPts val="600"/>
              </a:spcBef>
              <a:buFont typeface="Arial" panose="020B0604020202020204" pitchFamily="34" charset="0"/>
              <a:buChar char="•"/>
            </a:pPr>
            <a:endParaRPr lang="en-US" sz="2000" b="1" dirty="0">
              <a:solidFill>
                <a:schemeClr val="bg1">
                  <a:lumMod val="85000"/>
                </a:schemeClr>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What are the Hazards</a:t>
            </a:r>
          </a:p>
          <a:p>
            <a:pPr marL="285750" indent="-285750">
              <a:spcBef>
                <a:spcPts val="600"/>
              </a:spcBef>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rgbClr val="1B3049"/>
                </a:solidFill>
              </a:rPr>
              <a:t>Training</a:t>
            </a:r>
            <a:endParaRPr lang="en-US" sz="4000" dirty="0"/>
          </a:p>
        </p:txBody>
      </p:sp>
    </p:spTree>
    <p:extLst>
      <p:ext uri="{BB962C8B-B14F-4D97-AF65-F5344CB8AC3E}">
        <p14:creationId xmlns:p14="http://schemas.microsoft.com/office/powerpoint/2010/main" val="402589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B248-35E4-4AF2-88A9-3BCADC865D25}"/>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a:t>
            </a:r>
          </a:p>
        </p:txBody>
      </p:sp>
      <p:sp>
        <p:nvSpPr>
          <p:cNvPr id="3" name="Content Placeholder 2">
            <a:extLst>
              <a:ext uri="{FF2B5EF4-FFF2-40B4-BE49-F238E27FC236}">
                <a16:creationId xmlns:a16="http://schemas.microsoft.com/office/drawing/2014/main" id="{A3A4440E-E0DD-44FB-A4A9-3C59CF12CA10}"/>
              </a:ext>
            </a:extLst>
          </p:cNvPr>
          <p:cNvSpPr>
            <a:spLocks noGrp="1"/>
          </p:cNvSpPr>
          <p:nvPr>
            <p:ph idx="4294967295"/>
          </p:nvPr>
        </p:nvSpPr>
        <p:spPr>
          <a:xfrm>
            <a:off x="2201863" y="2108200"/>
            <a:ext cx="9990137" cy="4359275"/>
          </a:xfrm>
        </p:spPr>
        <p:txBody>
          <a:bodyPr/>
          <a:lstStyle/>
          <a:p>
            <a:pPr algn="ctr"/>
            <a:r>
              <a:rPr lang="en-US" sz="4000" b="1" dirty="0">
                <a:solidFill>
                  <a:srgbClr val="464646"/>
                </a:solidFill>
                <a:effectLst>
                  <a:outerShdw blurRad="31750" dist="25400" dir="5400000" algn="tl" rotWithShape="0">
                    <a:srgbClr val="000000">
                      <a:alpha val="25000"/>
                    </a:srgbClr>
                  </a:outerShdw>
                </a:effectLst>
                <a:latin typeface="Lucida Sans Unicode"/>
                <a:ea typeface="+mj-ea"/>
                <a:cs typeface="+mj-cs"/>
              </a:rPr>
              <a:t>OSHA 1910.146(g) </a:t>
            </a:r>
            <a:r>
              <a:rPr lang="en-US" sz="3200" b="1" dirty="0">
                <a:solidFill>
                  <a:srgbClr val="464646"/>
                </a:solidFill>
                <a:effectLst>
                  <a:outerShdw blurRad="31750" dist="25400" dir="5400000" algn="tl" rotWithShape="0">
                    <a:srgbClr val="000000">
                      <a:alpha val="25000"/>
                    </a:srgbClr>
                  </a:outerShdw>
                </a:effectLst>
                <a:latin typeface="Lucida Sans Unicode"/>
                <a:ea typeface="+mj-ea"/>
                <a:cs typeface="+mj-cs"/>
              </a:rPr>
              <a:t>Training</a:t>
            </a:r>
          </a:p>
          <a:p>
            <a:endParaRPr lang="en-US" sz="3200" b="1" dirty="0">
              <a:solidFill>
                <a:srgbClr val="464646"/>
              </a:solidFill>
              <a:effectLst>
                <a:outerShdw blurRad="31750" dist="25400" dir="5400000" algn="tl" rotWithShape="0">
                  <a:srgbClr val="000000">
                    <a:alpha val="25000"/>
                  </a:srgbClr>
                </a:outerShdw>
              </a:effectLst>
              <a:latin typeface="Lucida Sans Unicode"/>
              <a:ea typeface="+mj-ea"/>
              <a:cs typeface="+mj-cs"/>
            </a:endParaRPr>
          </a:p>
          <a:p>
            <a:pPr marL="0" indent="0">
              <a:buNone/>
            </a:pPr>
            <a:r>
              <a:rPr lang="en-US" sz="2800" dirty="0"/>
              <a:t>The employer shall provide training so that all employees whose work is regulated by this section acquire the understanding, knowledge, and skills necessary for the safe performance of the duties assigned under this section. </a:t>
            </a:r>
          </a:p>
          <a:p>
            <a:endParaRPr lang="en-US" dirty="0"/>
          </a:p>
        </p:txBody>
      </p:sp>
    </p:spTree>
    <p:extLst>
      <p:ext uri="{BB962C8B-B14F-4D97-AF65-F5344CB8AC3E}">
        <p14:creationId xmlns:p14="http://schemas.microsoft.com/office/powerpoint/2010/main" val="385992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B0D4-43DB-40DD-B790-397F2565E822}"/>
              </a:ext>
            </a:extLst>
          </p:cNvPr>
          <p:cNvSpPr>
            <a:spLocks noGrp="1"/>
          </p:cNvSpPr>
          <p:nvPr>
            <p:ph type="title"/>
          </p:nvPr>
        </p:nvSpPr>
        <p:spPr>
          <a:noFill/>
          <a:ln w="25400">
            <a:solidFill>
              <a:schemeClr val="accent1"/>
            </a:solidFill>
          </a:ln>
        </p:spPr>
        <p:txBody>
          <a:bodyPr wrap="none" rtlCol="0">
            <a:spAutoFit/>
          </a:bodyPr>
          <a:lstStyle/>
          <a:p>
            <a:pPr algn="ctr"/>
            <a:r>
              <a:rPr lang="en-US" sz="4400" dirty="0">
                <a:solidFill>
                  <a:srgbClr val="37495F"/>
                </a:solidFill>
                <a:latin typeface="+mn-lt"/>
                <a:ea typeface="+mn-ea"/>
                <a:cs typeface="+mn-cs"/>
              </a:rPr>
              <a:t>Confined Space Training – Part 2</a:t>
            </a:r>
          </a:p>
        </p:txBody>
      </p:sp>
      <p:sp>
        <p:nvSpPr>
          <p:cNvPr id="3" name="Content Placeholder 2">
            <a:extLst>
              <a:ext uri="{FF2B5EF4-FFF2-40B4-BE49-F238E27FC236}">
                <a16:creationId xmlns:a16="http://schemas.microsoft.com/office/drawing/2014/main" id="{A3A4440E-E0DD-44FB-A4A9-3C59CF12CA10}"/>
              </a:ext>
            </a:extLst>
          </p:cNvPr>
          <p:cNvSpPr>
            <a:spLocks noGrp="1"/>
          </p:cNvSpPr>
          <p:nvPr>
            <p:ph idx="4294967295"/>
          </p:nvPr>
        </p:nvSpPr>
        <p:spPr>
          <a:xfrm>
            <a:off x="0" y="1444625"/>
            <a:ext cx="9990138" cy="4983163"/>
          </a:xfrm>
        </p:spPr>
        <p:txBody>
          <a:bodyPr>
            <a:normAutofit lnSpcReduction="10000"/>
          </a:bodyPr>
          <a:lstStyle/>
          <a:p>
            <a:pPr algn="ctr"/>
            <a:r>
              <a:rPr lang="en-US" sz="4000" b="1" dirty="0">
                <a:solidFill>
                  <a:srgbClr val="464646"/>
                </a:solidFill>
                <a:effectLst>
                  <a:outerShdw blurRad="31750" dist="25400" dir="5400000" algn="tl" rotWithShape="0">
                    <a:srgbClr val="000000">
                      <a:alpha val="25000"/>
                    </a:srgbClr>
                  </a:outerShdw>
                </a:effectLst>
                <a:latin typeface="Lucida Sans Unicode"/>
                <a:ea typeface="+mj-ea"/>
                <a:cs typeface="+mj-cs"/>
              </a:rPr>
              <a:t>OSHA 1910.146(g) </a:t>
            </a:r>
            <a:r>
              <a:rPr lang="en-US" sz="3200" b="1" dirty="0">
                <a:solidFill>
                  <a:srgbClr val="464646"/>
                </a:solidFill>
                <a:effectLst>
                  <a:outerShdw blurRad="31750" dist="25400" dir="5400000" algn="tl" rotWithShape="0">
                    <a:srgbClr val="000000">
                      <a:alpha val="25000"/>
                    </a:srgbClr>
                  </a:outerShdw>
                </a:effectLst>
                <a:latin typeface="Lucida Sans Unicode"/>
                <a:ea typeface="+mj-ea"/>
                <a:cs typeface="+mj-cs"/>
              </a:rPr>
              <a:t>Training</a:t>
            </a:r>
          </a:p>
          <a:p>
            <a:pPr algn="ctr"/>
            <a:endParaRPr lang="en-US" sz="1000" b="1" dirty="0">
              <a:solidFill>
                <a:srgbClr val="464646"/>
              </a:solidFill>
              <a:effectLst>
                <a:outerShdw blurRad="31750" dist="25400" dir="5400000" algn="tl" rotWithShape="0">
                  <a:srgbClr val="000000">
                    <a:alpha val="25000"/>
                  </a:srgbClr>
                </a:outerShdw>
              </a:effectLst>
              <a:latin typeface="Lucida Sans Unicode"/>
              <a:ea typeface="+mj-ea"/>
              <a:cs typeface="+mj-cs"/>
            </a:endParaRPr>
          </a:p>
          <a:p>
            <a:pPr marL="0" indent="0" algn="ctr">
              <a:lnSpc>
                <a:spcPct val="100000"/>
              </a:lnSpc>
              <a:spcBef>
                <a:spcPts val="0"/>
              </a:spcBef>
              <a:buNone/>
            </a:pPr>
            <a:r>
              <a:rPr lang="en-US" sz="2600" dirty="0">
                <a:solidFill>
                  <a:schemeClr val="tx1"/>
                </a:solidFill>
              </a:rPr>
              <a:t>Training shall be provided to each affected employee:</a:t>
            </a:r>
          </a:p>
          <a:p>
            <a:pPr marL="0" indent="0">
              <a:lnSpc>
                <a:spcPct val="100000"/>
              </a:lnSpc>
              <a:spcBef>
                <a:spcPts val="0"/>
              </a:spcBef>
              <a:buNone/>
            </a:pPr>
            <a:endParaRPr lang="en-US" sz="2600" dirty="0">
              <a:solidFill>
                <a:schemeClr val="tx1"/>
              </a:solidFill>
            </a:endParaRPr>
          </a:p>
          <a:p>
            <a:pPr marL="1147763" lvl="1" indent="-233363">
              <a:lnSpc>
                <a:spcPct val="120000"/>
              </a:lnSpc>
              <a:spcBef>
                <a:spcPts val="0"/>
              </a:spcBef>
              <a:buFont typeface="Wingdings" pitchFamily="2" charset="2"/>
              <a:buChar char="ü"/>
            </a:pPr>
            <a:r>
              <a:rPr lang="en-US" sz="2100" dirty="0">
                <a:solidFill>
                  <a:schemeClr val="tx1"/>
                </a:solidFill>
              </a:rPr>
              <a:t>Before the employee is first assigned duties under this section;</a:t>
            </a:r>
          </a:p>
          <a:p>
            <a:pPr marL="1147763" lvl="1" indent="-233363">
              <a:lnSpc>
                <a:spcPct val="120000"/>
              </a:lnSpc>
              <a:spcBef>
                <a:spcPts val="0"/>
              </a:spcBef>
              <a:buFont typeface="Wingdings" pitchFamily="2" charset="2"/>
              <a:buChar char="ü"/>
            </a:pPr>
            <a:endParaRPr lang="en-US" sz="1800" dirty="0">
              <a:solidFill>
                <a:schemeClr val="tx1"/>
              </a:solidFill>
            </a:endParaRPr>
          </a:p>
          <a:p>
            <a:pPr marL="1147763" lvl="1" indent="-233363">
              <a:lnSpc>
                <a:spcPct val="120000"/>
              </a:lnSpc>
              <a:spcBef>
                <a:spcPts val="0"/>
              </a:spcBef>
              <a:buFont typeface="Wingdings" pitchFamily="2" charset="2"/>
              <a:buChar char="ü"/>
            </a:pPr>
            <a:r>
              <a:rPr lang="en-US" sz="2100" dirty="0">
                <a:solidFill>
                  <a:schemeClr val="tx1"/>
                </a:solidFill>
              </a:rPr>
              <a:t>Before there is a change in assigned duties;</a:t>
            </a:r>
          </a:p>
          <a:p>
            <a:pPr marL="1147763" lvl="1" indent="-233363">
              <a:lnSpc>
                <a:spcPct val="120000"/>
              </a:lnSpc>
              <a:spcBef>
                <a:spcPts val="0"/>
              </a:spcBef>
              <a:buFont typeface="Wingdings" pitchFamily="2" charset="2"/>
              <a:buChar char="ü"/>
            </a:pPr>
            <a:endParaRPr lang="en-US" sz="1800" dirty="0">
              <a:solidFill>
                <a:schemeClr val="tx1"/>
              </a:solidFill>
            </a:endParaRPr>
          </a:p>
          <a:p>
            <a:pPr marL="1147763" lvl="1" indent="-233363">
              <a:lnSpc>
                <a:spcPct val="120000"/>
              </a:lnSpc>
              <a:spcBef>
                <a:spcPts val="0"/>
              </a:spcBef>
              <a:buFont typeface="Wingdings" pitchFamily="2" charset="2"/>
              <a:buChar char="ü"/>
            </a:pPr>
            <a:r>
              <a:rPr lang="en-US" sz="2100" dirty="0">
                <a:solidFill>
                  <a:schemeClr val="tx1"/>
                </a:solidFill>
              </a:rPr>
              <a:t>Whenever there is a change in permit space operations that presents a hazard about which an employee has not previously been trained;</a:t>
            </a:r>
          </a:p>
          <a:p>
            <a:pPr marL="1147763" lvl="1" indent="-233363">
              <a:lnSpc>
                <a:spcPct val="120000"/>
              </a:lnSpc>
              <a:spcBef>
                <a:spcPts val="0"/>
              </a:spcBef>
              <a:buFont typeface="Wingdings" pitchFamily="2" charset="2"/>
              <a:buChar char="ü"/>
            </a:pPr>
            <a:endParaRPr lang="en-US" sz="1800" dirty="0">
              <a:solidFill>
                <a:schemeClr val="tx1"/>
              </a:solidFill>
            </a:endParaRPr>
          </a:p>
          <a:p>
            <a:pPr marL="1147763" lvl="1" indent="-233363">
              <a:lnSpc>
                <a:spcPct val="120000"/>
              </a:lnSpc>
              <a:spcBef>
                <a:spcPts val="0"/>
              </a:spcBef>
              <a:buFont typeface="Wingdings" pitchFamily="2" charset="2"/>
              <a:buChar char="ü"/>
            </a:pPr>
            <a:r>
              <a:rPr lang="en-US" sz="2100" dirty="0">
                <a:solidFill>
                  <a:schemeClr val="tx1"/>
                </a:solidFill>
              </a:rPr>
              <a:t>Whenever the employer has reason to believe either that there are deviations from the permit space entry procedures.</a:t>
            </a:r>
            <a:endParaRPr lang="en-US" dirty="0"/>
          </a:p>
        </p:txBody>
      </p:sp>
    </p:spTree>
    <p:extLst>
      <p:ext uri="{BB962C8B-B14F-4D97-AF65-F5344CB8AC3E}">
        <p14:creationId xmlns:p14="http://schemas.microsoft.com/office/powerpoint/2010/main" val="356697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D5CD-267F-4F49-B715-E0752B68F22D}"/>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3</a:t>
            </a:r>
          </a:p>
        </p:txBody>
      </p:sp>
      <p:sp>
        <p:nvSpPr>
          <p:cNvPr id="3" name="Content Placeholder 2">
            <a:extLst>
              <a:ext uri="{FF2B5EF4-FFF2-40B4-BE49-F238E27FC236}">
                <a16:creationId xmlns:a16="http://schemas.microsoft.com/office/drawing/2014/main" id="{A3A4440E-E0DD-44FB-A4A9-3C59CF12CA10}"/>
              </a:ext>
            </a:extLst>
          </p:cNvPr>
          <p:cNvSpPr>
            <a:spLocks noGrp="1"/>
          </p:cNvSpPr>
          <p:nvPr>
            <p:ph idx="4294967295"/>
          </p:nvPr>
        </p:nvSpPr>
        <p:spPr>
          <a:xfrm>
            <a:off x="1547446" y="2316634"/>
            <a:ext cx="8597900" cy="4200525"/>
          </a:xfrm>
        </p:spPr>
        <p:txBody>
          <a:bodyPr>
            <a:normAutofit/>
          </a:bodyPr>
          <a:lstStyle/>
          <a:p>
            <a:r>
              <a:rPr lang="en-US" altLang="en-US" sz="3200" b="1" i="1" u="sng" dirty="0"/>
              <a:t>Entry</a:t>
            </a:r>
            <a:r>
              <a:rPr lang="en-US" altLang="en-US" sz="2800" i="1" u="sng" dirty="0"/>
              <a:t>:</a:t>
            </a:r>
            <a:r>
              <a:rPr lang="en-US" altLang="en-US" sz="2800" dirty="0"/>
              <a:t>  </a:t>
            </a:r>
          </a:p>
          <a:p>
            <a:endParaRPr lang="en-US" altLang="en-US" sz="2800" dirty="0"/>
          </a:p>
          <a:p>
            <a:pPr marL="0" indent="0">
              <a:buNone/>
            </a:pPr>
            <a:r>
              <a:rPr lang="en-US" altLang="en-US" sz="2800" dirty="0"/>
              <a:t>The action by which a person passes through an opening into a permit-required confined space;  Entry includes ensuing work activities in that space and is considered to have occurred as soon as any part of the entrant’s body breaks the plane of an opening into the space.</a:t>
            </a:r>
          </a:p>
          <a:p>
            <a:endParaRPr lang="en-US" dirty="0"/>
          </a:p>
        </p:txBody>
      </p:sp>
      <p:sp>
        <p:nvSpPr>
          <p:cNvPr id="2" name="TextBox 1">
            <a:extLst>
              <a:ext uri="{FF2B5EF4-FFF2-40B4-BE49-F238E27FC236}">
                <a16:creationId xmlns:a16="http://schemas.microsoft.com/office/drawing/2014/main" id="{C8F176AC-E0C0-4AC2-A438-62376F2AAEBD}"/>
              </a:ext>
            </a:extLst>
          </p:cNvPr>
          <p:cNvSpPr txBox="1"/>
          <p:nvPr/>
        </p:nvSpPr>
        <p:spPr>
          <a:xfrm>
            <a:off x="1069388" y="1291384"/>
            <a:ext cx="3749744" cy="523220"/>
          </a:xfrm>
          <a:prstGeom prst="rect">
            <a:avLst/>
          </a:prstGeom>
          <a:noFill/>
        </p:spPr>
        <p:txBody>
          <a:bodyPr wrap="none" rtlCol="0">
            <a:spAutoFit/>
          </a:bodyPr>
          <a:lstStyle/>
          <a:p>
            <a:r>
              <a:rPr lang="en-US" sz="2800" b="1" dirty="0"/>
              <a:t>Confined Space Entry</a:t>
            </a:r>
          </a:p>
        </p:txBody>
      </p:sp>
    </p:spTree>
    <p:extLst>
      <p:ext uri="{BB962C8B-B14F-4D97-AF65-F5344CB8AC3E}">
        <p14:creationId xmlns:p14="http://schemas.microsoft.com/office/powerpoint/2010/main" val="323342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934B6-D81A-4212-A106-A3E8658AF672}"/>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4</a:t>
            </a:r>
          </a:p>
        </p:txBody>
      </p:sp>
      <p:sp>
        <p:nvSpPr>
          <p:cNvPr id="3" name="Content Placeholder 2">
            <a:extLst>
              <a:ext uri="{FF2B5EF4-FFF2-40B4-BE49-F238E27FC236}">
                <a16:creationId xmlns:a16="http://schemas.microsoft.com/office/drawing/2014/main" id="{A3A4440E-E0DD-44FB-A4A9-3C59CF12CA10}"/>
              </a:ext>
            </a:extLst>
          </p:cNvPr>
          <p:cNvSpPr>
            <a:spLocks noGrp="1"/>
          </p:cNvSpPr>
          <p:nvPr>
            <p:ph idx="4294967295"/>
          </p:nvPr>
        </p:nvSpPr>
        <p:spPr>
          <a:xfrm>
            <a:off x="0" y="2160588"/>
            <a:ext cx="8597900" cy="4224337"/>
          </a:xfrm>
        </p:spPr>
        <p:txBody>
          <a:bodyPr>
            <a:normAutofit/>
          </a:bodyPr>
          <a:lstStyle/>
          <a:p>
            <a:pPr>
              <a:lnSpc>
                <a:spcPct val="90000"/>
              </a:lnSpc>
            </a:pPr>
            <a:r>
              <a:rPr lang="en-US" altLang="en-US" sz="3200" b="1" dirty="0"/>
              <a:t>Authorized Entrant</a:t>
            </a:r>
          </a:p>
          <a:p>
            <a:pPr marL="457200" lvl="1" indent="0">
              <a:lnSpc>
                <a:spcPct val="90000"/>
              </a:lnSpc>
              <a:buNone/>
            </a:pPr>
            <a:r>
              <a:rPr lang="en-US" altLang="en-US" sz="2400" dirty="0"/>
              <a:t>Enters the confined space</a:t>
            </a:r>
          </a:p>
          <a:p>
            <a:pPr marL="457200" lvl="1" indent="0">
              <a:lnSpc>
                <a:spcPct val="90000"/>
              </a:lnSpc>
              <a:buNone/>
            </a:pPr>
            <a:endParaRPr lang="en-US" altLang="en-US" sz="2000" dirty="0"/>
          </a:p>
          <a:p>
            <a:pPr>
              <a:lnSpc>
                <a:spcPct val="90000"/>
              </a:lnSpc>
            </a:pPr>
            <a:r>
              <a:rPr lang="en-US" altLang="en-US" sz="3200" b="1" dirty="0"/>
              <a:t>Authorized Attendant</a:t>
            </a:r>
          </a:p>
          <a:p>
            <a:pPr marL="457200" lvl="1" indent="0">
              <a:lnSpc>
                <a:spcPct val="90000"/>
              </a:lnSpc>
              <a:buNone/>
            </a:pPr>
            <a:r>
              <a:rPr lang="en-US" altLang="en-US" sz="2400" dirty="0"/>
              <a:t>Stands watch outside the entry point of the space</a:t>
            </a:r>
          </a:p>
          <a:p>
            <a:pPr marL="457200" lvl="1" indent="0">
              <a:lnSpc>
                <a:spcPct val="90000"/>
              </a:lnSpc>
              <a:buNone/>
            </a:pPr>
            <a:endParaRPr lang="en-US" altLang="en-US" sz="2000" dirty="0"/>
          </a:p>
          <a:p>
            <a:pPr>
              <a:lnSpc>
                <a:spcPct val="90000"/>
              </a:lnSpc>
            </a:pPr>
            <a:r>
              <a:rPr lang="en-US" altLang="en-US" sz="3200" b="1" dirty="0"/>
              <a:t>Entry Supervisor</a:t>
            </a:r>
          </a:p>
          <a:p>
            <a:pPr marL="457200" lvl="1" indent="0">
              <a:lnSpc>
                <a:spcPct val="90000"/>
              </a:lnSpc>
              <a:buNone/>
            </a:pPr>
            <a:r>
              <a:rPr lang="en-US" altLang="en-US" sz="2400" dirty="0"/>
              <a:t>Oversees entry, ensures conformity to permit &amp; acceptable conditions for entry</a:t>
            </a:r>
          </a:p>
          <a:p>
            <a:endParaRPr lang="en-US" dirty="0"/>
          </a:p>
        </p:txBody>
      </p:sp>
      <p:sp>
        <p:nvSpPr>
          <p:cNvPr id="2" name="TextBox 1">
            <a:extLst>
              <a:ext uri="{FF2B5EF4-FFF2-40B4-BE49-F238E27FC236}">
                <a16:creationId xmlns:a16="http://schemas.microsoft.com/office/drawing/2014/main" id="{C8F176AC-E0C0-4AC2-A438-62376F2AAEBD}"/>
              </a:ext>
            </a:extLst>
          </p:cNvPr>
          <p:cNvSpPr txBox="1"/>
          <p:nvPr/>
        </p:nvSpPr>
        <p:spPr>
          <a:xfrm>
            <a:off x="1016048" y="1201526"/>
            <a:ext cx="4523161" cy="523220"/>
          </a:xfrm>
          <a:prstGeom prst="rect">
            <a:avLst/>
          </a:prstGeom>
          <a:noFill/>
        </p:spPr>
        <p:txBody>
          <a:bodyPr wrap="none" rtlCol="0">
            <a:spAutoFit/>
          </a:bodyPr>
          <a:lstStyle/>
          <a:p>
            <a:r>
              <a:rPr lang="en-US" sz="2800" b="1" dirty="0"/>
              <a:t>Confined Space Personnel</a:t>
            </a:r>
          </a:p>
        </p:txBody>
      </p:sp>
    </p:spTree>
    <p:extLst>
      <p:ext uri="{BB962C8B-B14F-4D97-AF65-F5344CB8AC3E}">
        <p14:creationId xmlns:p14="http://schemas.microsoft.com/office/powerpoint/2010/main" val="3165672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9BB7D-2C8C-495D-BC4E-7E89D48AD475}"/>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5</a:t>
            </a:r>
          </a:p>
        </p:txBody>
      </p:sp>
      <p:sp>
        <p:nvSpPr>
          <p:cNvPr id="3" name="Content Placeholder 2">
            <a:extLst>
              <a:ext uri="{FF2B5EF4-FFF2-40B4-BE49-F238E27FC236}">
                <a16:creationId xmlns:a16="http://schemas.microsoft.com/office/drawing/2014/main" id="{A3A4440E-E0DD-44FB-A4A9-3C59CF12CA10}"/>
              </a:ext>
            </a:extLst>
          </p:cNvPr>
          <p:cNvSpPr>
            <a:spLocks noGrp="1"/>
          </p:cNvSpPr>
          <p:nvPr>
            <p:ph idx="4294967295"/>
          </p:nvPr>
        </p:nvSpPr>
        <p:spPr>
          <a:xfrm>
            <a:off x="0" y="2198166"/>
            <a:ext cx="4700588" cy="4224337"/>
          </a:xfrm>
        </p:spPr>
        <p:txBody>
          <a:bodyPr>
            <a:normAutofit/>
          </a:bodyPr>
          <a:lstStyle/>
          <a:p>
            <a:pPr>
              <a:lnSpc>
                <a:spcPct val="90000"/>
              </a:lnSpc>
            </a:pPr>
            <a:r>
              <a:rPr lang="en-US" altLang="en-US" sz="3200" b="1" dirty="0"/>
              <a:t>Authorized Entrant</a:t>
            </a:r>
          </a:p>
          <a:p>
            <a:pPr marL="457200" lvl="1" indent="0">
              <a:lnSpc>
                <a:spcPct val="90000"/>
              </a:lnSpc>
              <a:buNone/>
            </a:pPr>
            <a:endParaRPr lang="en-US" altLang="en-US" sz="2000" dirty="0"/>
          </a:p>
          <a:p>
            <a:pPr marL="0" indent="0">
              <a:buNone/>
            </a:pPr>
            <a:r>
              <a:rPr lang="en-US" sz="2400" dirty="0"/>
              <a:t>The employee who will physically enter the confined space to perform the work.</a:t>
            </a:r>
          </a:p>
          <a:p>
            <a:endParaRPr lang="en-US" dirty="0"/>
          </a:p>
        </p:txBody>
      </p:sp>
      <p:sp>
        <p:nvSpPr>
          <p:cNvPr id="2" name="TextBox 1">
            <a:extLst>
              <a:ext uri="{FF2B5EF4-FFF2-40B4-BE49-F238E27FC236}">
                <a16:creationId xmlns:a16="http://schemas.microsoft.com/office/drawing/2014/main" id="{C8F176AC-E0C0-4AC2-A438-62376F2AAEBD}"/>
              </a:ext>
            </a:extLst>
          </p:cNvPr>
          <p:cNvSpPr txBox="1"/>
          <p:nvPr/>
        </p:nvSpPr>
        <p:spPr>
          <a:xfrm>
            <a:off x="1045221" y="1310752"/>
            <a:ext cx="4523161" cy="523220"/>
          </a:xfrm>
          <a:prstGeom prst="rect">
            <a:avLst/>
          </a:prstGeom>
          <a:noFill/>
        </p:spPr>
        <p:txBody>
          <a:bodyPr wrap="none" rtlCol="0">
            <a:spAutoFit/>
          </a:bodyPr>
          <a:lstStyle/>
          <a:p>
            <a:r>
              <a:rPr lang="en-US" sz="2800" b="1" dirty="0"/>
              <a:t>Confined Space Personnel</a:t>
            </a:r>
          </a:p>
        </p:txBody>
      </p:sp>
      <p:pic>
        <p:nvPicPr>
          <p:cNvPr id="5" name="Picture 4" descr="Picture of a man descending to work in a Confined Space.&#10;&#10;">
            <a:extLst>
              <a:ext uri="{FF2B5EF4-FFF2-40B4-BE49-F238E27FC236}">
                <a16:creationId xmlns:a16="http://schemas.microsoft.com/office/drawing/2014/main" id="{A2914691-61D6-46ED-83E5-2F064EFE4650}"/>
              </a:ext>
            </a:extLst>
          </p:cNvPr>
          <p:cNvPicPr>
            <a:picLocks noChangeAspect="1"/>
          </p:cNvPicPr>
          <p:nvPr/>
        </p:nvPicPr>
        <p:blipFill>
          <a:blip r:embed="rId3">
            <a:alphaModFix amt="85000"/>
          </a:blip>
          <a:stretch>
            <a:fillRect/>
          </a:stretch>
        </p:blipFill>
        <p:spPr>
          <a:xfrm>
            <a:off x="5834465" y="1835149"/>
            <a:ext cx="5446937" cy="4085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289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F61EC-0A65-4975-A4A6-B124089AFF76}"/>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6</a:t>
            </a:r>
          </a:p>
        </p:txBody>
      </p:sp>
      <p:sp>
        <p:nvSpPr>
          <p:cNvPr id="3" name="Content Placeholder 2">
            <a:extLst>
              <a:ext uri="{FF2B5EF4-FFF2-40B4-BE49-F238E27FC236}">
                <a16:creationId xmlns:a16="http://schemas.microsoft.com/office/drawing/2014/main" id="{A3A4440E-E0DD-44FB-A4A9-3C59CF12CA10}"/>
              </a:ext>
            </a:extLst>
          </p:cNvPr>
          <p:cNvSpPr>
            <a:spLocks noGrp="1"/>
          </p:cNvSpPr>
          <p:nvPr>
            <p:ph idx="4294967295"/>
          </p:nvPr>
        </p:nvSpPr>
        <p:spPr>
          <a:xfrm>
            <a:off x="0" y="2160588"/>
            <a:ext cx="4986338" cy="4514850"/>
          </a:xfrm>
        </p:spPr>
        <p:txBody>
          <a:bodyPr>
            <a:normAutofit/>
          </a:bodyPr>
          <a:lstStyle/>
          <a:p>
            <a:pPr>
              <a:lnSpc>
                <a:spcPct val="90000"/>
              </a:lnSpc>
            </a:pPr>
            <a:r>
              <a:rPr lang="en-US" altLang="en-US" sz="3200" b="1" dirty="0"/>
              <a:t>Authorized Attendant </a:t>
            </a:r>
          </a:p>
          <a:p>
            <a:pPr marL="457200" lvl="1" indent="0">
              <a:lnSpc>
                <a:spcPct val="90000"/>
              </a:lnSpc>
              <a:buNone/>
            </a:pPr>
            <a:endParaRPr lang="en-US" altLang="en-US" sz="1000" dirty="0"/>
          </a:p>
          <a:p>
            <a:pPr marL="457200" indent="0">
              <a:lnSpc>
                <a:spcPct val="100000"/>
              </a:lnSpc>
              <a:spcBef>
                <a:spcPts val="0"/>
              </a:spcBef>
              <a:buNone/>
            </a:pPr>
            <a:r>
              <a:rPr lang="en-GB" sz="2400" dirty="0">
                <a:solidFill>
                  <a:schemeClr val="tx1"/>
                </a:solidFill>
              </a:rPr>
              <a:t>The employee who remains outside the confined space and;</a:t>
            </a:r>
          </a:p>
          <a:p>
            <a:pPr marL="457200" indent="0">
              <a:lnSpc>
                <a:spcPct val="100000"/>
              </a:lnSpc>
              <a:spcBef>
                <a:spcPts val="0"/>
              </a:spcBef>
              <a:buNone/>
            </a:pPr>
            <a:endParaRPr lang="en-GB" sz="2000" dirty="0">
              <a:solidFill>
                <a:schemeClr val="tx1"/>
              </a:solidFill>
            </a:endParaRPr>
          </a:p>
          <a:p>
            <a:pPr lvl="1">
              <a:lnSpc>
                <a:spcPct val="100000"/>
              </a:lnSpc>
              <a:spcBef>
                <a:spcPts val="0"/>
              </a:spcBef>
              <a:buFont typeface="Arial" pitchFamily="34" charset="0"/>
              <a:buChar char="•"/>
            </a:pPr>
            <a:r>
              <a:rPr lang="en-GB" sz="2000" dirty="0">
                <a:solidFill>
                  <a:schemeClr val="tx1"/>
                </a:solidFill>
              </a:rPr>
              <a:t>monitors the entrant(s)</a:t>
            </a:r>
          </a:p>
          <a:p>
            <a:pPr lvl="1">
              <a:lnSpc>
                <a:spcPct val="100000"/>
              </a:lnSpc>
              <a:spcBef>
                <a:spcPts val="0"/>
              </a:spcBef>
              <a:buFont typeface="Arial" pitchFamily="34" charset="0"/>
              <a:buChar char="•"/>
            </a:pPr>
            <a:r>
              <a:rPr lang="en-GB" sz="2000" dirty="0">
                <a:solidFill>
                  <a:schemeClr val="tx1"/>
                </a:solidFill>
              </a:rPr>
              <a:t>guards the space against unauthorized entry</a:t>
            </a:r>
          </a:p>
          <a:p>
            <a:pPr lvl="1">
              <a:lnSpc>
                <a:spcPct val="100000"/>
              </a:lnSpc>
              <a:spcBef>
                <a:spcPts val="0"/>
              </a:spcBef>
              <a:buFont typeface="Arial" pitchFamily="34" charset="0"/>
              <a:buChar char="•"/>
            </a:pPr>
            <a:r>
              <a:rPr lang="en-GB" sz="2000" dirty="0">
                <a:solidFill>
                  <a:schemeClr val="tx1"/>
                </a:solidFill>
              </a:rPr>
              <a:t>warns the entrants of any unusual conditions</a:t>
            </a:r>
          </a:p>
          <a:p>
            <a:pPr lvl="1">
              <a:lnSpc>
                <a:spcPct val="100000"/>
              </a:lnSpc>
              <a:spcBef>
                <a:spcPts val="0"/>
              </a:spcBef>
              <a:buFont typeface="Arial" pitchFamily="34" charset="0"/>
              <a:buChar char="•"/>
            </a:pPr>
            <a:r>
              <a:rPr lang="en-GB" sz="2000" dirty="0">
                <a:solidFill>
                  <a:schemeClr val="tx1"/>
                </a:solidFill>
              </a:rPr>
              <a:t>and summons the rescue personnel if needed.</a:t>
            </a:r>
          </a:p>
          <a:p>
            <a:endParaRPr lang="en-US" dirty="0"/>
          </a:p>
        </p:txBody>
      </p:sp>
      <p:sp>
        <p:nvSpPr>
          <p:cNvPr id="2" name="TextBox 1">
            <a:extLst>
              <a:ext uri="{FF2B5EF4-FFF2-40B4-BE49-F238E27FC236}">
                <a16:creationId xmlns:a16="http://schemas.microsoft.com/office/drawing/2014/main" id="{C8F176AC-E0C0-4AC2-A438-62376F2AAEBD}"/>
              </a:ext>
            </a:extLst>
          </p:cNvPr>
          <p:cNvSpPr txBox="1"/>
          <p:nvPr/>
        </p:nvSpPr>
        <p:spPr>
          <a:xfrm>
            <a:off x="1038908" y="1337263"/>
            <a:ext cx="4523161" cy="523220"/>
          </a:xfrm>
          <a:prstGeom prst="rect">
            <a:avLst/>
          </a:prstGeom>
          <a:noFill/>
        </p:spPr>
        <p:txBody>
          <a:bodyPr wrap="none" rtlCol="0">
            <a:spAutoFit/>
          </a:bodyPr>
          <a:lstStyle/>
          <a:p>
            <a:r>
              <a:rPr lang="en-US" sz="2800" b="1" dirty="0"/>
              <a:t>Confined Space Personnel</a:t>
            </a:r>
          </a:p>
        </p:txBody>
      </p:sp>
      <p:pic>
        <p:nvPicPr>
          <p:cNvPr id="7" name="Picture 6" descr="Picture Attendant monitoring gases&#10;">
            <a:extLst>
              <a:ext uri="{FF2B5EF4-FFF2-40B4-BE49-F238E27FC236}">
                <a16:creationId xmlns:a16="http://schemas.microsoft.com/office/drawing/2014/main" id="{A53391B2-1EAA-41D0-8C42-1E530BDC45B8}"/>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tretch>
            <a:fillRect/>
          </a:stretch>
        </p:blipFill>
        <p:spPr>
          <a:xfrm flipH="1">
            <a:off x="6311918" y="1966868"/>
            <a:ext cx="5168348" cy="3876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0263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557FC9-76B8-4439-9EDF-BEA80DF14118}"/>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7</a:t>
            </a:r>
          </a:p>
        </p:txBody>
      </p:sp>
      <p:sp>
        <p:nvSpPr>
          <p:cNvPr id="3" name="Content Placeholder 2">
            <a:extLst>
              <a:ext uri="{FF2B5EF4-FFF2-40B4-BE49-F238E27FC236}">
                <a16:creationId xmlns:a16="http://schemas.microsoft.com/office/drawing/2014/main" id="{A3A4440E-E0DD-44FB-A4A9-3C59CF12CA10}"/>
              </a:ext>
            </a:extLst>
          </p:cNvPr>
          <p:cNvSpPr>
            <a:spLocks noGrp="1"/>
          </p:cNvSpPr>
          <p:nvPr>
            <p:ph idx="4294967295"/>
          </p:nvPr>
        </p:nvSpPr>
        <p:spPr>
          <a:xfrm>
            <a:off x="0" y="2160588"/>
            <a:ext cx="4986338" cy="4514850"/>
          </a:xfrm>
        </p:spPr>
        <p:txBody>
          <a:bodyPr>
            <a:normAutofit/>
          </a:bodyPr>
          <a:lstStyle/>
          <a:p>
            <a:pPr>
              <a:lnSpc>
                <a:spcPct val="90000"/>
              </a:lnSpc>
            </a:pPr>
            <a:r>
              <a:rPr lang="en-US" altLang="en-US" sz="3200" b="1" dirty="0"/>
              <a:t>Entry Supervisor </a:t>
            </a:r>
          </a:p>
          <a:p>
            <a:pPr marL="457200" lvl="1" indent="0">
              <a:lnSpc>
                <a:spcPct val="90000"/>
              </a:lnSpc>
              <a:buNone/>
            </a:pPr>
            <a:endParaRPr lang="en-US" altLang="en-US" sz="1000" dirty="0"/>
          </a:p>
          <a:p>
            <a:pPr marL="457200" indent="0">
              <a:lnSpc>
                <a:spcPct val="100000"/>
              </a:lnSpc>
              <a:spcBef>
                <a:spcPts val="0"/>
              </a:spcBef>
              <a:buNone/>
            </a:pPr>
            <a:r>
              <a:rPr lang="en-GB" sz="2400" dirty="0">
                <a:solidFill>
                  <a:schemeClr val="tx1"/>
                </a:solidFill>
              </a:rPr>
              <a:t>The employee who remains outside the confined space and;</a:t>
            </a:r>
          </a:p>
          <a:p>
            <a:pPr marL="457200" indent="0">
              <a:lnSpc>
                <a:spcPct val="100000"/>
              </a:lnSpc>
              <a:spcBef>
                <a:spcPts val="0"/>
              </a:spcBef>
              <a:buNone/>
            </a:pPr>
            <a:endParaRPr lang="en-GB" sz="2000" dirty="0">
              <a:solidFill>
                <a:schemeClr val="tx1"/>
              </a:solidFill>
            </a:endParaRPr>
          </a:p>
          <a:p>
            <a:pPr lvl="1">
              <a:lnSpc>
                <a:spcPct val="100000"/>
              </a:lnSpc>
              <a:spcBef>
                <a:spcPts val="0"/>
              </a:spcBef>
              <a:buFont typeface="Arial" pitchFamily="34" charset="0"/>
              <a:buChar char="•"/>
            </a:pPr>
            <a:r>
              <a:rPr lang="en-GB" sz="2000" dirty="0">
                <a:solidFill>
                  <a:schemeClr val="tx1"/>
                </a:solidFill>
              </a:rPr>
              <a:t>warns the entrants of any unusual conditions</a:t>
            </a:r>
          </a:p>
          <a:p>
            <a:pPr lvl="1">
              <a:lnSpc>
                <a:spcPct val="100000"/>
              </a:lnSpc>
              <a:spcBef>
                <a:spcPts val="0"/>
              </a:spcBef>
              <a:buFont typeface="Arial" pitchFamily="34" charset="0"/>
              <a:buChar char="•"/>
            </a:pPr>
            <a:endParaRPr lang="en-GB" sz="1400" dirty="0">
              <a:solidFill>
                <a:schemeClr val="tx1"/>
              </a:solidFill>
            </a:endParaRPr>
          </a:p>
          <a:p>
            <a:pPr lvl="1">
              <a:spcBef>
                <a:spcPts val="0"/>
              </a:spcBef>
              <a:buFont typeface="Arial" pitchFamily="34" charset="0"/>
              <a:buChar char="•"/>
            </a:pPr>
            <a:r>
              <a:rPr lang="en-US" altLang="en-US" sz="2000" dirty="0">
                <a:solidFill>
                  <a:schemeClr val="tx1"/>
                </a:solidFill>
              </a:rPr>
              <a:t>Completes Permits, </a:t>
            </a:r>
          </a:p>
          <a:p>
            <a:pPr lvl="1">
              <a:spcBef>
                <a:spcPts val="0"/>
              </a:spcBef>
              <a:buFont typeface="Arial" pitchFamily="34" charset="0"/>
              <a:buChar char="•"/>
            </a:pPr>
            <a:endParaRPr lang="en-US" altLang="en-US" sz="1400" dirty="0">
              <a:solidFill>
                <a:schemeClr val="tx1"/>
              </a:solidFill>
            </a:endParaRPr>
          </a:p>
          <a:p>
            <a:pPr lvl="1">
              <a:spcBef>
                <a:spcPts val="0"/>
              </a:spcBef>
              <a:buFont typeface="Arial" pitchFamily="34" charset="0"/>
              <a:buChar char="•"/>
            </a:pPr>
            <a:r>
              <a:rPr lang="en-US" altLang="en-US" sz="2000" dirty="0">
                <a:solidFill>
                  <a:schemeClr val="tx1"/>
                </a:solidFill>
              </a:rPr>
              <a:t>ensures conformity to permit &amp; acceptable conditions for entry</a:t>
            </a:r>
          </a:p>
          <a:p>
            <a:pPr lvl="1">
              <a:lnSpc>
                <a:spcPct val="100000"/>
              </a:lnSpc>
              <a:spcBef>
                <a:spcPts val="0"/>
              </a:spcBef>
              <a:buFont typeface="Arial" pitchFamily="34" charset="0"/>
              <a:buChar char="•"/>
            </a:pPr>
            <a:endParaRPr lang="en-GB" sz="2000" dirty="0">
              <a:solidFill>
                <a:schemeClr val="tx1"/>
              </a:solidFill>
            </a:endParaRPr>
          </a:p>
          <a:p>
            <a:endParaRPr lang="en-US" dirty="0"/>
          </a:p>
        </p:txBody>
      </p:sp>
      <p:sp>
        <p:nvSpPr>
          <p:cNvPr id="2" name="TextBox 1">
            <a:extLst>
              <a:ext uri="{FF2B5EF4-FFF2-40B4-BE49-F238E27FC236}">
                <a16:creationId xmlns:a16="http://schemas.microsoft.com/office/drawing/2014/main" id="{C8F176AC-E0C0-4AC2-A438-62376F2AAEBD}"/>
              </a:ext>
            </a:extLst>
          </p:cNvPr>
          <p:cNvSpPr txBox="1"/>
          <p:nvPr/>
        </p:nvSpPr>
        <p:spPr>
          <a:xfrm>
            <a:off x="1071725" y="1333030"/>
            <a:ext cx="4523161" cy="523220"/>
          </a:xfrm>
          <a:prstGeom prst="rect">
            <a:avLst/>
          </a:prstGeom>
          <a:noFill/>
        </p:spPr>
        <p:txBody>
          <a:bodyPr wrap="none" rtlCol="0">
            <a:spAutoFit/>
          </a:bodyPr>
          <a:lstStyle/>
          <a:p>
            <a:r>
              <a:rPr lang="en-US" sz="2800" b="1" dirty="0"/>
              <a:t>Confined Space Personnel</a:t>
            </a:r>
          </a:p>
        </p:txBody>
      </p:sp>
      <p:pic>
        <p:nvPicPr>
          <p:cNvPr id="5" name="Picture 4" descr="Picture of the Supervisor talking with the attendant. ">
            <a:extLst>
              <a:ext uri="{FF2B5EF4-FFF2-40B4-BE49-F238E27FC236}">
                <a16:creationId xmlns:a16="http://schemas.microsoft.com/office/drawing/2014/main" id="{2D97E9E6-5BFF-460B-921B-8A8171A348A8}"/>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a:stretch/>
        </p:blipFill>
        <p:spPr>
          <a:xfrm>
            <a:off x="5880085" y="1821700"/>
            <a:ext cx="5577983" cy="3613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938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401048" cy="769441"/>
          </a:xfrm>
          <a:prstGeom prst="rect">
            <a:avLst/>
          </a:prstGeom>
          <a:noFill/>
          <a:ln w="25400">
            <a:solidFill>
              <a:schemeClr val="accent1"/>
            </a:solidFill>
          </a:ln>
        </p:spPr>
        <p:txBody>
          <a:bodyPr wrap="none" rtlCol="0">
            <a:spAutoFit/>
          </a:bodyPr>
          <a:lstStyle/>
          <a:p>
            <a:r>
              <a:rPr lang="en-US" sz="4400" dirty="0">
                <a:solidFill>
                  <a:srgbClr val="37495F"/>
                </a:solidFill>
              </a:rPr>
              <a:t>Confined Space Training </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a:xfrm>
            <a:off x="623546" y="1488142"/>
            <a:ext cx="8596668" cy="1320800"/>
          </a:xfrm>
        </p:spPr>
        <p:txBody>
          <a:bodyPr anchor="ctr">
            <a:normAutofit/>
          </a:bodyPr>
          <a:lstStyle/>
          <a:p>
            <a:r>
              <a:rPr lang="en-US" altLang="en-US" sz="5400" b="1" dirty="0"/>
              <a:t>Welcome</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4294967295"/>
          </p:nvPr>
        </p:nvSpPr>
        <p:spPr>
          <a:xfrm>
            <a:off x="5357813" y="1206500"/>
            <a:ext cx="6834187" cy="5041900"/>
          </a:xfrm>
        </p:spPr>
        <p:txBody>
          <a:bodyPr anchor="ctr">
            <a:noAutofit/>
          </a:bodyPr>
          <a:lstStyle/>
          <a:p>
            <a:pPr marL="285750" indent="-285750">
              <a:buFont typeface="Arial" panose="020B0604020202020204" pitchFamily="34" charset="0"/>
              <a:buChar char="•"/>
            </a:pPr>
            <a:r>
              <a:rPr lang="en-US" sz="4000" b="1" dirty="0">
                <a:solidFill>
                  <a:srgbClr val="1B3049"/>
                </a:solidFill>
              </a:rPr>
              <a:t>What is a Confined Space</a:t>
            </a:r>
          </a:p>
          <a:p>
            <a:pPr marL="285750" indent="-285750">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rgbClr val="1B3049"/>
                </a:solidFill>
              </a:rPr>
              <a:t>When does it become Permit Required?</a:t>
            </a:r>
          </a:p>
          <a:p>
            <a:pPr marL="285750" indent="-285750">
              <a:spcBef>
                <a:spcPts val="600"/>
              </a:spcBef>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rgbClr val="1B3049"/>
                </a:solidFill>
              </a:rPr>
              <a:t>What are the Hazards</a:t>
            </a:r>
          </a:p>
          <a:p>
            <a:pPr marL="285750" indent="-285750">
              <a:spcBef>
                <a:spcPts val="600"/>
              </a:spcBef>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rgbClr val="1B3049"/>
                </a:solidFill>
              </a:rPr>
              <a:t>Training</a:t>
            </a:r>
            <a:endParaRPr lang="en-US" sz="4000" dirty="0"/>
          </a:p>
        </p:txBody>
      </p:sp>
    </p:spTree>
    <p:extLst>
      <p:ext uri="{BB962C8B-B14F-4D97-AF65-F5344CB8AC3E}">
        <p14:creationId xmlns:p14="http://schemas.microsoft.com/office/powerpoint/2010/main" val="369924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CBEAE1-0A04-4DF8-A64B-BEF75B261C6F}"/>
              </a:ext>
            </a:extLst>
          </p:cNvPr>
          <p:cNvSpPr>
            <a:spLocks noGrp="1"/>
          </p:cNvSpPr>
          <p:nvPr>
            <p:ph type="title"/>
          </p:nvPr>
        </p:nvSpPr>
        <p:spPr>
          <a:noFill/>
          <a:ln w="25400">
            <a:solidFill>
              <a:schemeClr val="accent1"/>
            </a:solidFill>
          </a:ln>
        </p:spPr>
        <p:txBody>
          <a:bodyPr wrap="none" rtlCol="0">
            <a:spAutoFit/>
          </a:bodyPr>
          <a:lstStyle/>
          <a:p>
            <a:pPr algn="ctr"/>
            <a:r>
              <a:rPr lang="en-US" sz="4400" dirty="0">
                <a:solidFill>
                  <a:srgbClr val="37495F"/>
                </a:solidFill>
                <a:latin typeface="+mn-lt"/>
                <a:ea typeface="+mn-ea"/>
                <a:cs typeface="+mn-cs"/>
              </a:rPr>
              <a:t>Confined Space Training – Part 8</a:t>
            </a:r>
          </a:p>
        </p:txBody>
      </p:sp>
      <p:sp>
        <p:nvSpPr>
          <p:cNvPr id="2" name="TextBox 1">
            <a:extLst>
              <a:ext uri="{FF2B5EF4-FFF2-40B4-BE49-F238E27FC236}">
                <a16:creationId xmlns:a16="http://schemas.microsoft.com/office/drawing/2014/main" id="{C8F176AC-E0C0-4AC2-A438-62376F2AAEBD}"/>
              </a:ext>
            </a:extLst>
          </p:cNvPr>
          <p:cNvSpPr txBox="1"/>
          <p:nvPr/>
        </p:nvSpPr>
        <p:spPr>
          <a:xfrm>
            <a:off x="962708" y="1207010"/>
            <a:ext cx="4249048" cy="523220"/>
          </a:xfrm>
          <a:prstGeom prst="rect">
            <a:avLst/>
          </a:prstGeom>
          <a:noFill/>
        </p:spPr>
        <p:txBody>
          <a:bodyPr wrap="none" rtlCol="0">
            <a:spAutoFit/>
          </a:bodyPr>
          <a:lstStyle/>
          <a:p>
            <a:r>
              <a:rPr lang="en-US" sz="2800" b="1" dirty="0"/>
              <a:t>Confined Space Permits</a:t>
            </a:r>
          </a:p>
        </p:txBody>
      </p:sp>
      <p:pic>
        <p:nvPicPr>
          <p:cNvPr id="4" name="Picture 3" descr="Confined Space Signage&#10;">
            <a:extLst>
              <a:ext uri="{FF2B5EF4-FFF2-40B4-BE49-F238E27FC236}">
                <a16:creationId xmlns:a16="http://schemas.microsoft.com/office/drawing/2014/main" id="{F886D0DE-DDD4-42FD-A045-BE75AACE07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25357" y="1730230"/>
            <a:ext cx="6982804" cy="4881890"/>
          </a:xfrm>
          <a:prstGeom prst="rect">
            <a:avLst/>
          </a:prstGeom>
        </p:spPr>
      </p:pic>
    </p:spTree>
    <p:extLst>
      <p:ext uri="{BB962C8B-B14F-4D97-AF65-F5344CB8AC3E}">
        <p14:creationId xmlns:p14="http://schemas.microsoft.com/office/powerpoint/2010/main" val="3493978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FFDA7-AD0F-4042-95BD-9CFF024271DA}"/>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9</a:t>
            </a:r>
          </a:p>
        </p:txBody>
      </p:sp>
      <p:sp>
        <p:nvSpPr>
          <p:cNvPr id="2" name="TextBox 1">
            <a:extLst>
              <a:ext uri="{FF2B5EF4-FFF2-40B4-BE49-F238E27FC236}">
                <a16:creationId xmlns:a16="http://schemas.microsoft.com/office/drawing/2014/main" id="{C8F176AC-E0C0-4AC2-A438-62376F2AAEBD}"/>
              </a:ext>
            </a:extLst>
          </p:cNvPr>
          <p:cNvSpPr txBox="1"/>
          <p:nvPr/>
        </p:nvSpPr>
        <p:spPr>
          <a:xfrm>
            <a:off x="1068256" y="1238498"/>
            <a:ext cx="4249048" cy="523220"/>
          </a:xfrm>
          <a:prstGeom prst="rect">
            <a:avLst/>
          </a:prstGeom>
          <a:noFill/>
        </p:spPr>
        <p:txBody>
          <a:bodyPr wrap="none" rtlCol="0">
            <a:spAutoFit/>
          </a:bodyPr>
          <a:lstStyle/>
          <a:p>
            <a:r>
              <a:rPr lang="en-US" sz="2800" b="1" dirty="0"/>
              <a:t>Confined Space Permits</a:t>
            </a:r>
          </a:p>
        </p:txBody>
      </p:sp>
      <p:pic>
        <p:nvPicPr>
          <p:cNvPr id="4" name="Picture 3" descr="Confined Space Signage&#10;">
            <a:extLst>
              <a:ext uri="{FF2B5EF4-FFF2-40B4-BE49-F238E27FC236}">
                <a16:creationId xmlns:a16="http://schemas.microsoft.com/office/drawing/2014/main" id="{F886D0DE-DDD4-42FD-A045-BE75AACE07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780" y="1776192"/>
            <a:ext cx="6768721" cy="4732218"/>
          </a:xfrm>
          <a:prstGeom prst="rect">
            <a:avLst/>
          </a:prstGeom>
        </p:spPr>
      </p:pic>
      <p:pic>
        <p:nvPicPr>
          <p:cNvPr id="13" name="Picture 12" descr="Box explaining when permits are required. Establishes the Hazards, arranges for protection.">
            <a:extLst>
              <a:ext uri="{FF2B5EF4-FFF2-40B4-BE49-F238E27FC236}">
                <a16:creationId xmlns:a16="http://schemas.microsoft.com/office/drawing/2014/main" id="{6D540C98-2EE8-4EF6-8724-D55DD53EC4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5710" y="2802923"/>
            <a:ext cx="9254530" cy="2213040"/>
          </a:xfrm>
          <a:prstGeom prst="rect">
            <a:avLst/>
          </a:prstGeom>
          <a:solidFill>
            <a:schemeClr val="bg1">
              <a:alpha val="98000"/>
            </a:schemeClr>
          </a:solidFill>
        </p:spPr>
      </p:pic>
    </p:spTree>
    <p:extLst>
      <p:ext uri="{BB962C8B-B14F-4D97-AF65-F5344CB8AC3E}">
        <p14:creationId xmlns:p14="http://schemas.microsoft.com/office/powerpoint/2010/main" val="1523950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A2268-99E3-4EF5-AA32-147D862A6BDE}"/>
              </a:ext>
            </a:extLst>
          </p:cNvPr>
          <p:cNvSpPr>
            <a:spLocks noGrp="1"/>
          </p:cNvSpPr>
          <p:nvPr>
            <p:ph type="title"/>
          </p:nvPr>
        </p:nvSpPr>
        <p:spPr>
          <a:noFill/>
          <a:ln w="25400">
            <a:solidFill>
              <a:schemeClr val="accent1"/>
            </a:solidFill>
          </a:ln>
        </p:spPr>
        <p:txBody>
          <a:bodyPr wrap="none" rtlCol="0">
            <a:spAutoFit/>
          </a:bodyPr>
          <a:lstStyle/>
          <a:p>
            <a:pPr algn="ctr"/>
            <a:r>
              <a:rPr lang="en-US" sz="4400" dirty="0">
                <a:solidFill>
                  <a:srgbClr val="37495F"/>
                </a:solidFill>
                <a:latin typeface="+mn-lt"/>
                <a:ea typeface="+mn-ea"/>
                <a:cs typeface="+mn-cs"/>
              </a:rPr>
              <a:t>Confined Space Training – Part 10</a:t>
            </a:r>
          </a:p>
        </p:txBody>
      </p:sp>
      <p:pic>
        <p:nvPicPr>
          <p:cNvPr id="10" name="Picture 2" descr="Confined Space permit page 1">
            <a:extLst>
              <a:ext uri="{FF2B5EF4-FFF2-40B4-BE49-F238E27FC236}">
                <a16:creationId xmlns:a16="http://schemas.microsoft.com/office/drawing/2014/main" id="{A6335133-C22C-4FDE-B5B3-0245AA0FE77B}"/>
              </a:ext>
            </a:extLst>
          </p:cNvPr>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b="1241"/>
          <a:stretch/>
        </p:blipFill>
        <p:spPr bwMode="auto">
          <a:xfrm>
            <a:off x="0" y="1714500"/>
            <a:ext cx="3662363" cy="4833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F176AC-E0C0-4AC2-A438-62376F2AAEBD}"/>
              </a:ext>
            </a:extLst>
          </p:cNvPr>
          <p:cNvSpPr txBox="1"/>
          <p:nvPr/>
        </p:nvSpPr>
        <p:spPr>
          <a:xfrm>
            <a:off x="1069388" y="1061410"/>
            <a:ext cx="4249048" cy="523220"/>
          </a:xfrm>
          <a:prstGeom prst="rect">
            <a:avLst/>
          </a:prstGeom>
          <a:noFill/>
        </p:spPr>
        <p:txBody>
          <a:bodyPr wrap="none" rtlCol="0">
            <a:spAutoFit/>
          </a:bodyPr>
          <a:lstStyle/>
          <a:p>
            <a:r>
              <a:rPr lang="en-US" sz="2800" b="1" dirty="0"/>
              <a:t>Confined Space Permits</a:t>
            </a:r>
          </a:p>
        </p:txBody>
      </p:sp>
      <p:pic>
        <p:nvPicPr>
          <p:cNvPr id="4" name="Picture 3" descr="Confined Space Signage&#10;">
            <a:extLst>
              <a:ext uri="{FF2B5EF4-FFF2-40B4-BE49-F238E27FC236}">
                <a16:creationId xmlns:a16="http://schemas.microsoft.com/office/drawing/2014/main" id="{F886D0DE-DDD4-42FD-A045-BE75AACE07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63241" y="1890800"/>
            <a:ext cx="6753132" cy="4721320"/>
          </a:xfrm>
          <a:prstGeom prst="rect">
            <a:avLst/>
          </a:prstGeom>
        </p:spPr>
      </p:pic>
      <p:pic>
        <p:nvPicPr>
          <p:cNvPr id="11" name="Picture 3" descr="Confined space permit page 2">
            <a:extLst>
              <a:ext uri="{FF2B5EF4-FFF2-40B4-BE49-F238E27FC236}">
                <a16:creationId xmlns:a16="http://schemas.microsoft.com/office/drawing/2014/main" id="{EAD76D2E-A242-4608-8CF1-A1C3E18BBC5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240"/>
          <a:stretch/>
        </p:blipFill>
        <p:spPr bwMode="auto">
          <a:xfrm>
            <a:off x="7265211" y="1714840"/>
            <a:ext cx="3670427" cy="4833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15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B1EE9-4DA6-43A3-8D6A-132D8C396A6D}"/>
              </a:ext>
            </a:extLst>
          </p:cNvPr>
          <p:cNvSpPr>
            <a:spLocks noGrp="1"/>
          </p:cNvSpPr>
          <p:nvPr>
            <p:ph type="title"/>
          </p:nvPr>
        </p:nvSpPr>
        <p:spPr>
          <a:noFill/>
          <a:ln w="25400">
            <a:solidFill>
              <a:schemeClr val="accent1"/>
            </a:solidFill>
          </a:ln>
        </p:spPr>
        <p:txBody>
          <a:bodyPr wrap="none" rtlCol="0">
            <a:spAutoFit/>
          </a:bodyPr>
          <a:lstStyle/>
          <a:p>
            <a:pPr algn="ctr"/>
            <a:r>
              <a:rPr lang="en-US" sz="4400" dirty="0">
                <a:solidFill>
                  <a:srgbClr val="37495F"/>
                </a:solidFill>
                <a:latin typeface="+mn-lt"/>
                <a:ea typeface="+mn-ea"/>
                <a:cs typeface="+mn-cs"/>
              </a:rPr>
              <a:t>Confined Space Training – Part 11</a:t>
            </a:r>
          </a:p>
        </p:txBody>
      </p:sp>
      <p:pic>
        <p:nvPicPr>
          <p:cNvPr id="10" name="Picture 2" descr="Confined Space permit page 1">
            <a:extLst>
              <a:ext uri="{FF2B5EF4-FFF2-40B4-BE49-F238E27FC236}">
                <a16:creationId xmlns:a16="http://schemas.microsoft.com/office/drawing/2014/main" id="{A6335133-C22C-4FDE-B5B3-0245AA0FE77B}"/>
              </a:ext>
            </a:extLst>
          </p:cNvPr>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b="1241"/>
          <a:stretch/>
        </p:blipFill>
        <p:spPr bwMode="auto">
          <a:xfrm>
            <a:off x="0" y="1630363"/>
            <a:ext cx="3725863" cy="491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F176AC-E0C0-4AC2-A438-62376F2AAEBD}"/>
              </a:ext>
            </a:extLst>
          </p:cNvPr>
          <p:cNvSpPr txBox="1"/>
          <p:nvPr/>
        </p:nvSpPr>
        <p:spPr>
          <a:xfrm>
            <a:off x="1069388" y="1037954"/>
            <a:ext cx="4249048" cy="523220"/>
          </a:xfrm>
          <a:prstGeom prst="rect">
            <a:avLst/>
          </a:prstGeom>
          <a:noFill/>
        </p:spPr>
        <p:txBody>
          <a:bodyPr wrap="none" rtlCol="0">
            <a:spAutoFit/>
          </a:bodyPr>
          <a:lstStyle/>
          <a:p>
            <a:r>
              <a:rPr lang="en-US" sz="2800" b="1" dirty="0"/>
              <a:t>Confined Space Permits</a:t>
            </a:r>
          </a:p>
        </p:txBody>
      </p:sp>
      <p:pic>
        <p:nvPicPr>
          <p:cNvPr id="11" name="Picture 3" descr="Confined space permit page 2">
            <a:extLst>
              <a:ext uri="{FF2B5EF4-FFF2-40B4-BE49-F238E27FC236}">
                <a16:creationId xmlns:a16="http://schemas.microsoft.com/office/drawing/2014/main" id="{EAD76D2E-A242-4608-8CF1-A1C3E18BBC5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240"/>
          <a:stretch/>
        </p:blipFill>
        <p:spPr bwMode="auto">
          <a:xfrm>
            <a:off x="7265212" y="1630678"/>
            <a:ext cx="3734336" cy="4917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descr="Picture of the different gasses that need to be measured and recorded.">
            <a:extLst>
              <a:ext uri="{FF2B5EF4-FFF2-40B4-BE49-F238E27FC236}">
                <a16:creationId xmlns:a16="http://schemas.microsoft.com/office/drawing/2014/main" id="{C4EA4393-0A46-49EC-931A-FF4F6F2184B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553894" y="1937822"/>
            <a:ext cx="9669498" cy="4312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6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77F4A-8AEF-4CAE-911E-414516F5156A}"/>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12</a:t>
            </a:r>
          </a:p>
        </p:txBody>
      </p:sp>
      <p:sp>
        <p:nvSpPr>
          <p:cNvPr id="5" name="Content Placeholder 4">
            <a:extLst>
              <a:ext uri="{FF2B5EF4-FFF2-40B4-BE49-F238E27FC236}">
                <a16:creationId xmlns:a16="http://schemas.microsoft.com/office/drawing/2014/main" id="{3E2E27BC-AB6D-4A70-9C15-EBE1AFE2105A}"/>
              </a:ext>
            </a:extLst>
          </p:cNvPr>
          <p:cNvSpPr>
            <a:spLocks noGrp="1"/>
          </p:cNvSpPr>
          <p:nvPr>
            <p:ph idx="4294967295"/>
          </p:nvPr>
        </p:nvSpPr>
        <p:spPr>
          <a:xfrm>
            <a:off x="2843213" y="2747963"/>
            <a:ext cx="9348787" cy="3879850"/>
          </a:xfrm>
        </p:spPr>
        <p:txBody>
          <a:bodyPr>
            <a:normAutofit/>
          </a:bodyPr>
          <a:lstStyle/>
          <a:p>
            <a:r>
              <a:rPr lang="en-US" sz="2400" dirty="0"/>
              <a:t>Prior to every entry when the space is vacant;</a:t>
            </a:r>
          </a:p>
          <a:p>
            <a:endParaRPr lang="en-US" sz="800" dirty="0"/>
          </a:p>
          <a:p>
            <a:r>
              <a:rPr lang="en-US" sz="2400" dirty="0"/>
              <a:t>After a 10-minute ventilation period (if ventilation is necessary);</a:t>
            </a:r>
          </a:p>
          <a:p>
            <a:endParaRPr lang="en-US" sz="800" dirty="0"/>
          </a:p>
          <a:p>
            <a:r>
              <a:rPr lang="en-US" sz="2400" dirty="0"/>
              <a:t>At least hourly for permit-required confined spaces. NOTE:  A good practice is to re-test the atmosphere after breaks or having been out of the confined space for a period of time.</a:t>
            </a:r>
          </a:p>
          <a:p>
            <a:endParaRPr lang="en-US" sz="800" dirty="0"/>
          </a:p>
          <a:p>
            <a:r>
              <a:rPr lang="en-US" sz="2400" dirty="0"/>
              <a:t>More frequently, if conditions or suspicions warrant.</a:t>
            </a:r>
          </a:p>
          <a:p>
            <a:endParaRPr lang="en-US" dirty="0"/>
          </a:p>
        </p:txBody>
      </p:sp>
      <p:sp>
        <p:nvSpPr>
          <p:cNvPr id="2" name="TextBox 1">
            <a:extLst>
              <a:ext uri="{FF2B5EF4-FFF2-40B4-BE49-F238E27FC236}">
                <a16:creationId xmlns:a16="http://schemas.microsoft.com/office/drawing/2014/main" id="{C8F176AC-E0C0-4AC2-A438-62376F2AAEBD}"/>
              </a:ext>
            </a:extLst>
          </p:cNvPr>
          <p:cNvSpPr txBox="1"/>
          <p:nvPr/>
        </p:nvSpPr>
        <p:spPr>
          <a:xfrm>
            <a:off x="1069388" y="1212273"/>
            <a:ext cx="4249048" cy="523220"/>
          </a:xfrm>
          <a:prstGeom prst="rect">
            <a:avLst/>
          </a:prstGeom>
          <a:noFill/>
        </p:spPr>
        <p:txBody>
          <a:bodyPr wrap="none" rtlCol="0">
            <a:spAutoFit/>
          </a:bodyPr>
          <a:lstStyle/>
          <a:p>
            <a:r>
              <a:rPr lang="en-US" sz="2800" b="1" dirty="0"/>
              <a:t>Confined Space Permits</a:t>
            </a:r>
          </a:p>
        </p:txBody>
      </p:sp>
      <p:sp>
        <p:nvSpPr>
          <p:cNvPr id="6" name="TextBox 5">
            <a:extLst>
              <a:ext uri="{FF2B5EF4-FFF2-40B4-BE49-F238E27FC236}">
                <a16:creationId xmlns:a16="http://schemas.microsoft.com/office/drawing/2014/main" id="{C491CE26-E071-4EAE-98E4-AB866EE8318D}"/>
              </a:ext>
            </a:extLst>
          </p:cNvPr>
          <p:cNvSpPr txBox="1"/>
          <p:nvPr/>
        </p:nvSpPr>
        <p:spPr>
          <a:xfrm>
            <a:off x="1473949" y="1965278"/>
            <a:ext cx="10089622" cy="707886"/>
          </a:xfrm>
          <a:prstGeom prst="rect">
            <a:avLst/>
          </a:prstGeom>
          <a:noFill/>
        </p:spPr>
        <p:txBody>
          <a:bodyPr wrap="none" rtlCol="0">
            <a:spAutoFit/>
          </a:bodyPr>
          <a:lstStyle/>
          <a:p>
            <a:r>
              <a:rPr lang="en-US" sz="4000" b="1" dirty="0">
                <a:solidFill>
                  <a:srgbClr val="464646"/>
                </a:solidFill>
                <a:latin typeface="Lucida Sans Unicode"/>
                <a:ea typeface="+mj-ea"/>
                <a:cs typeface="+mj-cs"/>
              </a:rPr>
              <a:t>Atmosphere Testing Must Be Performed</a:t>
            </a:r>
            <a:endParaRPr lang="en-US" dirty="0"/>
          </a:p>
        </p:txBody>
      </p:sp>
    </p:spTree>
    <p:extLst>
      <p:ext uri="{BB962C8B-B14F-4D97-AF65-F5344CB8AC3E}">
        <p14:creationId xmlns:p14="http://schemas.microsoft.com/office/powerpoint/2010/main" val="135453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140AE-F9AB-402F-B3A9-C3E96C8B3865}"/>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13</a:t>
            </a:r>
          </a:p>
        </p:txBody>
      </p:sp>
      <p:sp>
        <p:nvSpPr>
          <p:cNvPr id="5" name="Content Placeholder 4">
            <a:extLst>
              <a:ext uri="{FF2B5EF4-FFF2-40B4-BE49-F238E27FC236}">
                <a16:creationId xmlns:a16="http://schemas.microsoft.com/office/drawing/2014/main" id="{3E2E27BC-AB6D-4A70-9C15-EBE1AFE2105A}"/>
              </a:ext>
            </a:extLst>
          </p:cNvPr>
          <p:cNvSpPr>
            <a:spLocks noGrp="1"/>
          </p:cNvSpPr>
          <p:nvPr>
            <p:ph idx="4294967295"/>
          </p:nvPr>
        </p:nvSpPr>
        <p:spPr>
          <a:xfrm>
            <a:off x="2843213" y="2747963"/>
            <a:ext cx="9348787" cy="3879850"/>
          </a:xfrm>
        </p:spPr>
        <p:txBody>
          <a:bodyPr>
            <a:normAutofit/>
          </a:bodyPr>
          <a:lstStyle/>
          <a:p>
            <a:r>
              <a:rPr lang="en-US" sz="2400" dirty="0"/>
              <a:t>Prior to every entry when the space is vacant;</a:t>
            </a:r>
          </a:p>
          <a:p>
            <a:endParaRPr lang="en-US" sz="800" dirty="0"/>
          </a:p>
          <a:p>
            <a:r>
              <a:rPr lang="en-US" sz="2400" dirty="0"/>
              <a:t>After a 10-minute ventilation period (if ventilation is necessary);</a:t>
            </a:r>
          </a:p>
          <a:p>
            <a:endParaRPr lang="en-US" sz="800" dirty="0"/>
          </a:p>
          <a:p>
            <a:r>
              <a:rPr lang="en-US" sz="2400" dirty="0"/>
              <a:t>At least hourly for permit-required confined spaces. NOTE:  A good practice is to re-test the atmosphere after breaks or having been out of the confined space for a period of time.</a:t>
            </a:r>
          </a:p>
          <a:p>
            <a:endParaRPr lang="en-US" sz="800" dirty="0"/>
          </a:p>
          <a:p>
            <a:r>
              <a:rPr lang="en-US" sz="2400" dirty="0"/>
              <a:t>More frequently, if conditions or suspicions warrant.</a:t>
            </a:r>
          </a:p>
          <a:p>
            <a:endParaRPr lang="en-US" dirty="0"/>
          </a:p>
        </p:txBody>
      </p:sp>
      <p:sp>
        <p:nvSpPr>
          <p:cNvPr id="2" name="TextBox 1">
            <a:extLst>
              <a:ext uri="{FF2B5EF4-FFF2-40B4-BE49-F238E27FC236}">
                <a16:creationId xmlns:a16="http://schemas.microsoft.com/office/drawing/2014/main" id="{C8F176AC-E0C0-4AC2-A438-62376F2AAEBD}"/>
              </a:ext>
            </a:extLst>
          </p:cNvPr>
          <p:cNvSpPr txBox="1"/>
          <p:nvPr/>
        </p:nvSpPr>
        <p:spPr>
          <a:xfrm>
            <a:off x="1069388" y="1193729"/>
            <a:ext cx="4249048" cy="523220"/>
          </a:xfrm>
          <a:prstGeom prst="rect">
            <a:avLst/>
          </a:prstGeom>
          <a:noFill/>
        </p:spPr>
        <p:txBody>
          <a:bodyPr wrap="none" rtlCol="0">
            <a:spAutoFit/>
          </a:bodyPr>
          <a:lstStyle/>
          <a:p>
            <a:r>
              <a:rPr lang="en-US" sz="2800" b="1" dirty="0"/>
              <a:t>Confined Space Permits</a:t>
            </a:r>
          </a:p>
        </p:txBody>
      </p:sp>
      <p:sp>
        <p:nvSpPr>
          <p:cNvPr id="6" name="TextBox 5">
            <a:extLst>
              <a:ext uri="{FF2B5EF4-FFF2-40B4-BE49-F238E27FC236}">
                <a16:creationId xmlns:a16="http://schemas.microsoft.com/office/drawing/2014/main" id="{C491CE26-E071-4EAE-98E4-AB866EE8318D}"/>
              </a:ext>
            </a:extLst>
          </p:cNvPr>
          <p:cNvSpPr txBox="1"/>
          <p:nvPr/>
        </p:nvSpPr>
        <p:spPr>
          <a:xfrm>
            <a:off x="1473949" y="1965278"/>
            <a:ext cx="10089622" cy="707886"/>
          </a:xfrm>
          <a:prstGeom prst="rect">
            <a:avLst/>
          </a:prstGeom>
          <a:noFill/>
        </p:spPr>
        <p:txBody>
          <a:bodyPr wrap="none" rtlCol="0">
            <a:spAutoFit/>
          </a:bodyPr>
          <a:lstStyle/>
          <a:p>
            <a:r>
              <a:rPr lang="en-US" sz="4000" b="1" dirty="0">
                <a:solidFill>
                  <a:srgbClr val="464646"/>
                </a:solidFill>
                <a:latin typeface="Lucida Sans Unicode"/>
                <a:ea typeface="+mj-ea"/>
                <a:cs typeface="+mj-cs"/>
              </a:rPr>
              <a:t>Atmosphere Testing Must Be Performed</a:t>
            </a:r>
            <a:endParaRPr lang="en-US" dirty="0"/>
          </a:p>
        </p:txBody>
      </p:sp>
    </p:spTree>
    <p:extLst>
      <p:ext uri="{BB962C8B-B14F-4D97-AF65-F5344CB8AC3E}">
        <p14:creationId xmlns:p14="http://schemas.microsoft.com/office/powerpoint/2010/main" val="482069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7B4D24-B5D1-434B-9442-F3D3933C10E8}"/>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14</a:t>
            </a:r>
          </a:p>
        </p:txBody>
      </p:sp>
      <p:sp>
        <p:nvSpPr>
          <p:cNvPr id="5" name="Content Placeholder 4">
            <a:extLst>
              <a:ext uri="{FF2B5EF4-FFF2-40B4-BE49-F238E27FC236}">
                <a16:creationId xmlns:a16="http://schemas.microsoft.com/office/drawing/2014/main" id="{3E2E27BC-AB6D-4A70-9C15-EBE1AFE2105A}"/>
              </a:ext>
            </a:extLst>
          </p:cNvPr>
          <p:cNvSpPr>
            <a:spLocks noGrp="1"/>
          </p:cNvSpPr>
          <p:nvPr>
            <p:ph idx="4294967295"/>
          </p:nvPr>
        </p:nvSpPr>
        <p:spPr>
          <a:xfrm>
            <a:off x="2843213" y="2065338"/>
            <a:ext cx="9348787" cy="4308475"/>
          </a:xfrm>
        </p:spPr>
        <p:txBody>
          <a:bodyPr>
            <a:normAutofit fontScale="92500"/>
          </a:bodyPr>
          <a:lstStyle/>
          <a:p>
            <a:pPr lvl="1">
              <a:buFont typeface="Wingdings" panose="05000000000000000000" pitchFamily="2" charset="2"/>
              <a:buChar char="§"/>
            </a:pPr>
            <a:r>
              <a:rPr lang="en-US" altLang="en-US" sz="2600" dirty="0"/>
              <a:t>Procedures clearly spelled-out.</a:t>
            </a:r>
          </a:p>
          <a:p>
            <a:pPr marL="457200" lvl="1" indent="0">
              <a:buNone/>
            </a:pPr>
            <a:endParaRPr lang="en-US" altLang="en-US" sz="800" dirty="0"/>
          </a:p>
          <a:p>
            <a:pPr lvl="1">
              <a:buFont typeface="Wingdings" panose="05000000000000000000" pitchFamily="2" charset="2"/>
              <a:buChar char="§"/>
            </a:pPr>
            <a:r>
              <a:rPr lang="en-US" altLang="en-US" sz="2600" dirty="0"/>
              <a:t>Rescue teams made available, Means of contact provided.</a:t>
            </a:r>
          </a:p>
          <a:p>
            <a:pPr lvl="1">
              <a:buFont typeface="Wingdings" panose="05000000000000000000" pitchFamily="2" charset="2"/>
              <a:buChar char="§"/>
            </a:pPr>
            <a:endParaRPr lang="en-US" altLang="en-US" sz="800" dirty="0"/>
          </a:p>
          <a:p>
            <a:pPr lvl="1">
              <a:buFont typeface="Wingdings" panose="05000000000000000000" pitchFamily="2" charset="2"/>
              <a:buChar char="§"/>
            </a:pPr>
            <a:r>
              <a:rPr lang="en-US" altLang="en-US" sz="2600" dirty="0"/>
              <a:t>Appropriate equipment available; retrieval systems for non-entry rescue;  vertical &gt;5 ft.</a:t>
            </a:r>
          </a:p>
          <a:p>
            <a:pPr lvl="1">
              <a:buFont typeface="Wingdings" panose="05000000000000000000" pitchFamily="2" charset="2"/>
              <a:buChar char="§"/>
            </a:pPr>
            <a:endParaRPr lang="en-US" altLang="en-US" sz="900" dirty="0"/>
          </a:p>
          <a:p>
            <a:pPr lvl="1">
              <a:buFont typeface="Wingdings" panose="05000000000000000000" pitchFamily="2" charset="2"/>
              <a:buChar char="§"/>
            </a:pPr>
            <a:r>
              <a:rPr lang="en-US" altLang="en-US" sz="2600" dirty="0"/>
              <a:t>In-house rescue teams are OPTIONAL!</a:t>
            </a:r>
          </a:p>
          <a:p>
            <a:pPr lvl="1">
              <a:buFont typeface="Wingdings" panose="05000000000000000000" pitchFamily="2" charset="2"/>
              <a:buChar char="§"/>
            </a:pPr>
            <a:endParaRPr lang="en-US" altLang="en-US" sz="900" dirty="0"/>
          </a:p>
          <a:p>
            <a:pPr lvl="1">
              <a:buFont typeface="Wingdings" panose="05000000000000000000" pitchFamily="2" charset="2"/>
              <a:buChar char="§"/>
            </a:pPr>
            <a:r>
              <a:rPr lang="en-US" altLang="en-US" sz="2600" dirty="0"/>
              <a:t>Dial 911 &amp; notify of confined space emergency, you may attempt retrieval at that point.</a:t>
            </a:r>
          </a:p>
          <a:p>
            <a:endParaRPr lang="en-US" dirty="0"/>
          </a:p>
        </p:txBody>
      </p:sp>
      <p:sp>
        <p:nvSpPr>
          <p:cNvPr id="2" name="TextBox 1">
            <a:extLst>
              <a:ext uri="{FF2B5EF4-FFF2-40B4-BE49-F238E27FC236}">
                <a16:creationId xmlns:a16="http://schemas.microsoft.com/office/drawing/2014/main" id="{C8F176AC-E0C0-4AC2-A438-62376F2AAEBD}"/>
              </a:ext>
            </a:extLst>
          </p:cNvPr>
          <p:cNvSpPr txBox="1"/>
          <p:nvPr/>
        </p:nvSpPr>
        <p:spPr>
          <a:xfrm>
            <a:off x="932908" y="1150120"/>
            <a:ext cx="5275803" cy="707886"/>
          </a:xfrm>
          <a:prstGeom prst="rect">
            <a:avLst/>
          </a:prstGeom>
          <a:noFill/>
        </p:spPr>
        <p:txBody>
          <a:bodyPr wrap="none" rtlCol="0">
            <a:spAutoFit/>
          </a:bodyPr>
          <a:lstStyle/>
          <a:p>
            <a:pPr lvl="0"/>
            <a:r>
              <a:rPr lang="en-US" sz="4000" b="1" dirty="0">
                <a:solidFill>
                  <a:srgbClr val="464646"/>
                </a:solidFill>
                <a:latin typeface="Lucida Sans Unicode"/>
              </a:rPr>
              <a:t>Evacuation &amp; Rescue</a:t>
            </a:r>
            <a:endParaRPr lang="en-US" dirty="0">
              <a:solidFill>
                <a:prstClr val="black"/>
              </a:solidFill>
            </a:endParaRPr>
          </a:p>
        </p:txBody>
      </p:sp>
    </p:spTree>
    <p:extLst>
      <p:ext uri="{BB962C8B-B14F-4D97-AF65-F5344CB8AC3E}">
        <p14:creationId xmlns:p14="http://schemas.microsoft.com/office/powerpoint/2010/main" val="233893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4203-F2FA-4B81-8E96-93F46B693EEF}"/>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Confined Space Training – Part 15</a:t>
            </a:r>
          </a:p>
        </p:txBody>
      </p:sp>
      <p:sp>
        <p:nvSpPr>
          <p:cNvPr id="5" name="Content Placeholder 4">
            <a:extLst>
              <a:ext uri="{FF2B5EF4-FFF2-40B4-BE49-F238E27FC236}">
                <a16:creationId xmlns:a16="http://schemas.microsoft.com/office/drawing/2014/main" id="{3E2E27BC-AB6D-4A70-9C15-EBE1AFE2105A}"/>
              </a:ext>
            </a:extLst>
          </p:cNvPr>
          <p:cNvSpPr>
            <a:spLocks noGrp="1"/>
          </p:cNvSpPr>
          <p:nvPr>
            <p:ph idx="4294967295"/>
          </p:nvPr>
        </p:nvSpPr>
        <p:spPr>
          <a:xfrm>
            <a:off x="2843213" y="2747963"/>
            <a:ext cx="9348787" cy="3879850"/>
          </a:xfrm>
        </p:spPr>
        <p:txBody>
          <a:bodyPr>
            <a:normAutofit/>
          </a:bodyPr>
          <a:lstStyle/>
          <a:p>
            <a:pPr>
              <a:lnSpc>
                <a:spcPct val="90000"/>
              </a:lnSpc>
              <a:buFont typeface="Wingdings" panose="05000000000000000000" pitchFamily="2" charset="2"/>
              <a:buChar char="ü"/>
            </a:pPr>
            <a:r>
              <a:rPr lang="en-US" altLang="en-US" sz="3200" dirty="0"/>
              <a:t>for each affected employee</a:t>
            </a:r>
          </a:p>
          <a:p>
            <a:pPr marL="0" indent="0">
              <a:lnSpc>
                <a:spcPct val="90000"/>
              </a:lnSpc>
              <a:buNone/>
            </a:pPr>
            <a:endParaRPr lang="en-US" altLang="en-US" sz="1000" dirty="0"/>
          </a:p>
          <a:p>
            <a:pPr>
              <a:lnSpc>
                <a:spcPct val="90000"/>
              </a:lnSpc>
              <a:buFont typeface="Wingdings" panose="05000000000000000000" pitchFamily="2" charset="2"/>
              <a:buChar char="ü"/>
            </a:pPr>
            <a:r>
              <a:rPr lang="en-US" altLang="en-US" sz="3200" dirty="0"/>
              <a:t>before first assignment &amp; with changes</a:t>
            </a:r>
          </a:p>
          <a:p>
            <a:pPr>
              <a:lnSpc>
                <a:spcPct val="90000"/>
              </a:lnSpc>
              <a:buFont typeface="Wingdings" panose="05000000000000000000" pitchFamily="2" charset="2"/>
              <a:buChar char="ü"/>
            </a:pPr>
            <a:endParaRPr lang="en-US" altLang="en-US" sz="1000" dirty="0"/>
          </a:p>
          <a:p>
            <a:pPr>
              <a:lnSpc>
                <a:spcPct val="90000"/>
              </a:lnSpc>
              <a:buFont typeface="Wingdings" panose="05000000000000000000" pitchFamily="2" charset="2"/>
              <a:buChar char="ü"/>
            </a:pPr>
            <a:r>
              <a:rPr lang="en-US" altLang="en-US" sz="3200" dirty="0"/>
              <a:t>deviations from space entry procedures</a:t>
            </a:r>
          </a:p>
          <a:p>
            <a:pPr>
              <a:lnSpc>
                <a:spcPct val="90000"/>
              </a:lnSpc>
              <a:buFont typeface="Wingdings" panose="05000000000000000000" pitchFamily="2" charset="2"/>
              <a:buChar char="ü"/>
            </a:pPr>
            <a:endParaRPr lang="en-US" altLang="en-US" sz="1000" dirty="0"/>
          </a:p>
          <a:p>
            <a:pPr>
              <a:lnSpc>
                <a:spcPct val="90000"/>
              </a:lnSpc>
              <a:buFont typeface="Wingdings" panose="05000000000000000000" pitchFamily="2" charset="2"/>
              <a:buChar char="ü"/>
            </a:pPr>
            <a:r>
              <a:rPr lang="en-US" altLang="en-US" sz="3200" dirty="0"/>
              <a:t>shall establish employee proficiency</a:t>
            </a:r>
          </a:p>
          <a:p>
            <a:endParaRPr lang="en-US" dirty="0"/>
          </a:p>
        </p:txBody>
      </p:sp>
      <p:sp>
        <p:nvSpPr>
          <p:cNvPr id="6" name="TextBox 5">
            <a:extLst>
              <a:ext uri="{FF2B5EF4-FFF2-40B4-BE49-F238E27FC236}">
                <a16:creationId xmlns:a16="http://schemas.microsoft.com/office/drawing/2014/main" id="{C491CE26-E071-4EAE-98E4-AB866EE8318D}"/>
              </a:ext>
            </a:extLst>
          </p:cNvPr>
          <p:cNvSpPr txBox="1"/>
          <p:nvPr/>
        </p:nvSpPr>
        <p:spPr>
          <a:xfrm>
            <a:off x="1473949" y="1460304"/>
            <a:ext cx="9413154" cy="707886"/>
          </a:xfrm>
          <a:prstGeom prst="rect">
            <a:avLst/>
          </a:prstGeom>
          <a:noFill/>
        </p:spPr>
        <p:txBody>
          <a:bodyPr wrap="none" rtlCol="0">
            <a:spAutoFit/>
          </a:bodyPr>
          <a:lstStyle/>
          <a:p>
            <a:r>
              <a:rPr lang="en-US" sz="4000" b="1" dirty="0">
                <a:solidFill>
                  <a:srgbClr val="464646"/>
                </a:solidFill>
                <a:latin typeface="Lucida Sans Unicode"/>
                <a:ea typeface="+mj-ea"/>
                <a:cs typeface="+mj-cs"/>
              </a:rPr>
              <a:t>Training: Must Be Certified In Writing</a:t>
            </a:r>
            <a:endParaRPr lang="en-US" dirty="0"/>
          </a:p>
        </p:txBody>
      </p:sp>
    </p:spTree>
    <p:extLst>
      <p:ext uri="{BB962C8B-B14F-4D97-AF65-F5344CB8AC3E}">
        <p14:creationId xmlns:p14="http://schemas.microsoft.com/office/powerpoint/2010/main" val="2185920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93E2BB-0ED2-4786-A52A-52A1FF6F3386}"/>
              </a:ext>
            </a:extLst>
          </p:cNvPr>
          <p:cNvSpPr>
            <a:spLocks noGrp="1"/>
          </p:cNvSpPr>
          <p:nvPr>
            <p:ph type="title"/>
          </p:nvPr>
        </p:nvSpPr>
        <p:spPr>
          <a:noFill/>
          <a:ln w="25400">
            <a:noFill/>
          </a:ln>
        </p:spPr>
        <p:txBody>
          <a:bodyPr wrap="none" rtlCol="0">
            <a:spAutoFit/>
          </a:bodyPr>
          <a:lstStyle/>
          <a:p>
            <a:r>
              <a:rPr lang="en-US" sz="4400" dirty="0">
                <a:solidFill>
                  <a:srgbClr val="37495F"/>
                </a:solidFill>
                <a:latin typeface="+mn-lt"/>
                <a:ea typeface="+mn-ea"/>
                <a:cs typeface="+mn-cs"/>
              </a:rPr>
              <a:t>Confined Space Training – Review</a:t>
            </a:r>
          </a:p>
        </p:txBody>
      </p:sp>
      <p:pic>
        <p:nvPicPr>
          <p:cNvPr id="7" name="Content Placeholder 6" descr="Review">
            <a:extLst>
              <a:ext uri="{FF2B5EF4-FFF2-40B4-BE49-F238E27FC236}">
                <a16:creationId xmlns:a16="http://schemas.microsoft.com/office/drawing/2014/main" id="{FEBF9A3A-4790-4C88-B69D-193FFA475F6A}"/>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969477" y="2388654"/>
            <a:ext cx="6706648" cy="4469346"/>
          </a:xfrm>
        </p:spPr>
      </p:pic>
    </p:spTree>
    <p:extLst>
      <p:ext uri="{BB962C8B-B14F-4D97-AF65-F5344CB8AC3E}">
        <p14:creationId xmlns:p14="http://schemas.microsoft.com/office/powerpoint/2010/main" val="2701650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4000" b="1" dirty="0"/>
              <a:t>Knowledge Check</a:t>
            </a:r>
          </a:p>
        </p:txBody>
      </p:sp>
      <p:sp>
        <p:nvSpPr>
          <p:cNvPr id="3" name="Content Placeholder 2"/>
          <p:cNvSpPr>
            <a:spLocks noGrp="1"/>
          </p:cNvSpPr>
          <p:nvPr>
            <p:ph idx="1"/>
          </p:nvPr>
        </p:nvSpPr>
        <p:spPr>
          <a:xfrm>
            <a:off x="994117" y="1623789"/>
            <a:ext cx="8077200" cy="4585942"/>
          </a:xfrm>
        </p:spPr>
        <p:txBody>
          <a:bodyPr>
            <a:normAutofit/>
          </a:bodyPr>
          <a:lstStyle/>
          <a:p>
            <a:pPr marL="514350" indent="-514350">
              <a:buFont typeface="+mj-lt"/>
              <a:buAutoNum type="arabicPeriod"/>
            </a:pPr>
            <a:r>
              <a:rPr lang="en-US" sz="4000" dirty="0"/>
              <a:t>What is a Confined Space?</a:t>
            </a:r>
          </a:p>
          <a:p>
            <a:pPr marL="514350" indent="-514350">
              <a:buFont typeface="+mj-lt"/>
              <a:buAutoNum type="arabicPeriod"/>
            </a:pPr>
            <a:endParaRPr lang="en-US" sz="4000" dirty="0"/>
          </a:p>
        </p:txBody>
      </p:sp>
    </p:spTree>
    <p:extLst>
      <p:ext uri="{BB962C8B-B14F-4D97-AF65-F5344CB8AC3E}">
        <p14:creationId xmlns:p14="http://schemas.microsoft.com/office/powerpoint/2010/main" val="126840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6401048" cy="769441"/>
          </a:xfrm>
          <a:prstGeom prst="rect">
            <a:avLst/>
          </a:prstGeom>
          <a:noFill/>
          <a:ln w="25400">
            <a:solidFill>
              <a:schemeClr val="accent1"/>
            </a:solidFill>
          </a:ln>
        </p:spPr>
        <p:txBody>
          <a:bodyPr wrap="none" rtlCol="0">
            <a:spAutoFit/>
          </a:bodyPr>
          <a:lstStyle/>
          <a:p>
            <a:r>
              <a:rPr lang="en-US" sz="4400" dirty="0">
                <a:solidFill>
                  <a:srgbClr val="37495F"/>
                </a:solidFill>
              </a:rPr>
              <a:t>Confined Space Training </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87875" y="2537786"/>
            <a:ext cx="3300646" cy="1951244"/>
          </a:xfrm>
        </p:spPr>
        <p:txBody>
          <a:bodyPr anchor="ctr">
            <a:normAutofit/>
          </a:bodyPr>
          <a:lstStyle/>
          <a:p>
            <a:r>
              <a:rPr lang="en-US" altLang="en-US" sz="5400" b="1" dirty="0"/>
              <a:t>Module-1</a:t>
            </a:r>
            <a:endParaRPr lang="en-US" sz="5400" dirty="0"/>
          </a:p>
        </p:txBody>
      </p:sp>
      <p:sp>
        <p:nvSpPr>
          <p:cNvPr id="5" name="Seriousness of Falls">
            <a:extLst>
              <a:ext uri="{FF2B5EF4-FFF2-40B4-BE49-F238E27FC236}">
                <a16:creationId xmlns:a16="http://schemas.microsoft.com/office/drawing/2014/main" id="{C8C34949-6AA3-44CD-A77B-5C3DF12F7DB3}"/>
              </a:ext>
            </a:extLst>
          </p:cNvPr>
          <p:cNvSpPr txBox="1">
            <a:spLocks/>
          </p:cNvSpPr>
          <p:nvPr/>
        </p:nvSpPr>
        <p:spPr>
          <a:xfrm>
            <a:off x="3525678" y="1207119"/>
            <a:ext cx="6833941" cy="504093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sz="4000" b="1" dirty="0">
                <a:solidFill>
                  <a:srgbClr val="1B3049"/>
                </a:solidFill>
              </a:rPr>
              <a:t>What is a Confined Space</a:t>
            </a:r>
          </a:p>
          <a:p>
            <a:pPr marL="285750" indent="-285750">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When does it become Permit Required?</a:t>
            </a:r>
          </a:p>
          <a:p>
            <a:pPr marL="285750" indent="-285750">
              <a:spcBef>
                <a:spcPts val="600"/>
              </a:spcBef>
              <a:buFont typeface="Arial" panose="020B0604020202020204" pitchFamily="34" charset="0"/>
              <a:buChar char="•"/>
            </a:pPr>
            <a:endParaRPr lang="en-US" sz="2000" b="1" dirty="0">
              <a:solidFill>
                <a:schemeClr val="bg1">
                  <a:lumMod val="85000"/>
                </a:schemeClr>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What are the Hazards</a:t>
            </a:r>
          </a:p>
          <a:p>
            <a:pPr marL="285750" indent="-285750">
              <a:spcBef>
                <a:spcPts val="600"/>
              </a:spcBef>
              <a:buFont typeface="Arial" panose="020B0604020202020204" pitchFamily="34" charset="0"/>
              <a:buChar char="•"/>
            </a:pPr>
            <a:endParaRPr lang="en-US" sz="2000" b="1" dirty="0">
              <a:solidFill>
                <a:schemeClr val="bg1">
                  <a:lumMod val="85000"/>
                </a:schemeClr>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Training</a:t>
            </a:r>
            <a:endParaRPr lang="en-US" sz="4000" dirty="0">
              <a:solidFill>
                <a:schemeClr val="bg1">
                  <a:lumMod val="85000"/>
                </a:schemeClr>
              </a:solidFill>
            </a:endParaRPr>
          </a:p>
        </p:txBody>
      </p:sp>
    </p:spTree>
    <p:extLst>
      <p:ext uri="{BB962C8B-B14F-4D97-AF65-F5344CB8AC3E}">
        <p14:creationId xmlns:p14="http://schemas.microsoft.com/office/powerpoint/2010/main" val="49728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437729" cy="1320800"/>
          </a:xfrm>
        </p:spPr>
        <p:txBody>
          <a:bodyPr>
            <a:normAutofit/>
          </a:bodyPr>
          <a:lstStyle/>
          <a:p>
            <a:pPr algn="ctr"/>
            <a:r>
              <a:rPr lang="en-US" sz="4000" b="1" dirty="0"/>
              <a:t>Knowledge Check – Part</a:t>
            </a:r>
            <a:r>
              <a:rPr lang="en-US" sz="4000" b="1" baseline="0" dirty="0"/>
              <a:t> 2</a:t>
            </a:r>
            <a:endParaRPr lang="en-US" sz="4000" b="1" dirty="0"/>
          </a:p>
        </p:txBody>
      </p:sp>
      <p:sp>
        <p:nvSpPr>
          <p:cNvPr id="3" name="Content Placeholder 2"/>
          <p:cNvSpPr>
            <a:spLocks noGrp="1"/>
          </p:cNvSpPr>
          <p:nvPr>
            <p:ph idx="1"/>
          </p:nvPr>
        </p:nvSpPr>
        <p:spPr>
          <a:xfrm>
            <a:off x="994117" y="1623789"/>
            <a:ext cx="8077200" cy="4585942"/>
          </a:xfrm>
        </p:spPr>
        <p:txBody>
          <a:bodyPr>
            <a:normAutofit/>
          </a:bodyPr>
          <a:lstStyle/>
          <a:p>
            <a:pPr marL="514350" indent="-514350">
              <a:buFont typeface="+mj-lt"/>
              <a:buAutoNum type="arabicPeriod"/>
            </a:pPr>
            <a:r>
              <a:rPr lang="en-US" sz="4000" dirty="0"/>
              <a:t>What is a Confined Space?</a:t>
            </a:r>
          </a:p>
          <a:p>
            <a:pPr marL="0" lvl="0" indent="0">
              <a:buClr>
                <a:srgbClr val="90C226"/>
              </a:buClr>
              <a:buNone/>
            </a:pPr>
            <a:endParaRPr lang="en-US" sz="2400" dirty="0">
              <a:solidFill>
                <a:prstClr val="black">
                  <a:lumMod val="75000"/>
                  <a:lumOff val="25000"/>
                </a:prstClr>
              </a:solidFill>
            </a:endParaRPr>
          </a:p>
          <a:p>
            <a:pPr marL="0" lvl="0" indent="0">
              <a:buClr>
                <a:srgbClr val="90C226"/>
              </a:buClr>
              <a:buNone/>
            </a:pPr>
            <a:r>
              <a:rPr lang="en-US" sz="2400" dirty="0">
                <a:solidFill>
                  <a:srgbClr val="FF0000"/>
                </a:solidFill>
              </a:rPr>
              <a:t>A </a:t>
            </a:r>
            <a:r>
              <a:rPr lang="en-US" sz="2400" b="1" dirty="0">
                <a:solidFill>
                  <a:srgbClr val="FF0000"/>
                </a:solidFill>
              </a:rPr>
              <a:t>Confined Space </a:t>
            </a:r>
            <a:r>
              <a:rPr lang="en-US" sz="2400" dirty="0">
                <a:solidFill>
                  <a:srgbClr val="FF0000"/>
                </a:solidFill>
              </a:rPr>
              <a:t>is defined as:</a:t>
            </a:r>
          </a:p>
          <a:p>
            <a:pPr marL="0" lvl="0" indent="0">
              <a:buClr>
                <a:srgbClr val="90C226"/>
              </a:buClr>
              <a:buNone/>
            </a:pPr>
            <a:endParaRPr lang="en-US" sz="600" dirty="0">
              <a:solidFill>
                <a:srgbClr val="FF0000"/>
              </a:solidFill>
            </a:endParaRPr>
          </a:p>
          <a:p>
            <a:pPr lvl="0">
              <a:buClr>
                <a:srgbClr val="90C226"/>
              </a:buClr>
              <a:buFont typeface="Wingdings" panose="05000000000000000000" pitchFamily="2" charset="2"/>
              <a:buChar char="§"/>
            </a:pPr>
            <a:r>
              <a:rPr lang="en-US" sz="2400" dirty="0">
                <a:solidFill>
                  <a:srgbClr val="FF0000"/>
                </a:solidFill>
              </a:rPr>
              <a:t>Large enough and so configured that a worker can bodily enter it, </a:t>
            </a:r>
            <a:r>
              <a:rPr lang="en-US" sz="2400" b="1" u="sng" dirty="0">
                <a:solidFill>
                  <a:srgbClr val="FF0000"/>
                </a:solidFill>
              </a:rPr>
              <a:t>and</a:t>
            </a:r>
          </a:p>
          <a:p>
            <a:pPr lvl="0">
              <a:buClr>
                <a:srgbClr val="90C226"/>
              </a:buClr>
              <a:buFont typeface="Wingdings" panose="05000000000000000000" pitchFamily="2" charset="2"/>
              <a:buChar char="§"/>
            </a:pPr>
            <a:endParaRPr lang="en-US" sz="700" b="1" dirty="0">
              <a:solidFill>
                <a:srgbClr val="FF0000"/>
              </a:solidFill>
            </a:endParaRPr>
          </a:p>
          <a:p>
            <a:pPr lvl="0">
              <a:buClr>
                <a:srgbClr val="90C226"/>
              </a:buClr>
              <a:buFont typeface="Wingdings" panose="05000000000000000000" pitchFamily="2" charset="2"/>
              <a:buChar char="§"/>
            </a:pPr>
            <a:r>
              <a:rPr lang="en-US" sz="2400" dirty="0">
                <a:solidFill>
                  <a:srgbClr val="FF0000"/>
                </a:solidFill>
              </a:rPr>
              <a:t>Has limited or restricted means of entry or exit, </a:t>
            </a:r>
            <a:r>
              <a:rPr lang="en-US" sz="2400" b="1" dirty="0">
                <a:solidFill>
                  <a:srgbClr val="FF0000"/>
                </a:solidFill>
              </a:rPr>
              <a:t>and</a:t>
            </a:r>
          </a:p>
          <a:p>
            <a:pPr lvl="0">
              <a:buClr>
                <a:srgbClr val="90C226"/>
              </a:buClr>
              <a:buFont typeface="Wingdings" panose="05000000000000000000" pitchFamily="2" charset="2"/>
              <a:buChar char="§"/>
            </a:pPr>
            <a:endParaRPr lang="en-US" sz="700" b="1" dirty="0">
              <a:solidFill>
                <a:srgbClr val="FF0000"/>
              </a:solidFill>
            </a:endParaRPr>
          </a:p>
          <a:p>
            <a:pPr lvl="0">
              <a:buClr>
                <a:srgbClr val="90C226"/>
              </a:buClr>
              <a:buFont typeface="Wingdings" panose="05000000000000000000" pitchFamily="2" charset="2"/>
              <a:buChar char="§"/>
            </a:pPr>
            <a:r>
              <a:rPr lang="en-US" sz="2400" dirty="0">
                <a:solidFill>
                  <a:srgbClr val="FF0000"/>
                </a:solidFill>
              </a:rPr>
              <a:t>Is not designated for continuous worker occupancy.</a:t>
            </a:r>
          </a:p>
          <a:p>
            <a:pPr marL="514350" indent="-514350">
              <a:buFont typeface="+mj-lt"/>
              <a:buAutoNum type="arabicPeriod"/>
            </a:pPr>
            <a:endParaRPr lang="en-US" sz="4000" dirty="0"/>
          </a:p>
        </p:txBody>
      </p:sp>
    </p:spTree>
    <p:extLst>
      <p:ext uri="{BB962C8B-B14F-4D97-AF65-F5344CB8AC3E}">
        <p14:creationId xmlns:p14="http://schemas.microsoft.com/office/powerpoint/2010/main" val="2467793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285329" cy="1320800"/>
          </a:xfrm>
        </p:spPr>
        <p:txBody>
          <a:bodyPr>
            <a:normAutofit/>
          </a:bodyPr>
          <a:lstStyle/>
          <a:p>
            <a:pPr algn="ctr"/>
            <a:r>
              <a:rPr lang="en-US" sz="4000" b="1" dirty="0"/>
              <a:t>Knowledge Check – Part 3</a:t>
            </a:r>
          </a:p>
        </p:txBody>
      </p:sp>
      <p:sp>
        <p:nvSpPr>
          <p:cNvPr id="3" name="Content Placeholder 2"/>
          <p:cNvSpPr>
            <a:spLocks noGrp="1"/>
          </p:cNvSpPr>
          <p:nvPr>
            <p:ph idx="1"/>
          </p:nvPr>
        </p:nvSpPr>
        <p:spPr>
          <a:xfrm>
            <a:off x="504968" y="1173408"/>
            <a:ext cx="9007522" cy="5332828"/>
          </a:xfrm>
        </p:spPr>
        <p:txBody>
          <a:bodyPr>
            <a:normAutofit/>
          </a:bodyPr>
          <a:lstStyle/>
          <a:p>
            <a:pPr marL="0" indent="0">
              <a:buNone/>
            </a:pPr>
            <a:r>
              <a:rPr lang="en-US" sz="3900" dirty="0">
                <a:solidFill>
                  <a:schemeClr val="accent1"/>
                </a:solidFill>
              </a:rPr>
              <a:t>2</a:t>
            </a:r>
            <a:r>
              <a:rPr lang="en-US" sz="3600" dirty="0">
                <a:solidFill>
                  <a:schemeClr val="accent1"/>
                </a:solidFill>
              </a:rPr>
              <a:t>. </a:t>
            </a:r>
            <a:r>
              <a:rPr lang="en-US" sz="3600" dirty="0"/>
              <a:t>What is a </a:t>
            </a:r>
            <a:r>
              <a:rPr lang="en-US" sz="3600" u="sng" dirty="0"/>
              <a:t>Permit Required </a:t>
            </a:r>
            <a:r>
              <a:rPr lang="en-US" sz="3600" dirty="0"/>
              <a:t>Confined Space?</a:t>
            </a:r>
          </a:p>
          <a:p>
            <a:pPr marL="0" indent="0" algn="ctr">
              <a:buNone/>
            </a:pPr>
            <a:endParaRPr lang="en-US" sz="2400" b="1" u="sng" dirty="0"/>
          </a:p>
          <a:p>
            <a:pPr marL="514350" indent="-514350">
              <a:buFont typeface="+mj-lt"/>
              <a:buAutoNum type="arabicPeriod"/>
            </a:pPr>
            <a:endParaRPr lang="en-US" sz="2400" dirty="0"/>
          </a:p>
        </p:txBody>
      </p:sp>
    </p:spTree>
    <p:extLst>
      <p:ext uri="{BB962C8B-B14F-4D97-AF65-F5344CB8AC3E}">
        <p14:creationId xmlns:p14="http://schemas.microsoft.com/office/powerpoint/2010/main" val="1730328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308189" cy="1320800"/>
          </a:xfrm>
        </p:spPr>
        <p:txBody>
          <a:bodyPr>
            <a:normAutofit/>
          </a:bodyPr>
          <a:lstStyle/>
          <a:p>
            <a:pPr algn="ctr"/>
            <a:r>
              <a:rPr lang="en-US" sz="4000" b="1" dirty="0"/>
              <a:t>Knowledge Check – Part 4</a:t>
            </a:r>
          </a:p>
        </p:txBody>
      </p:sp>
      <p:sp>
        <p:nvSpPr>
          <p:cNvPr id="3" name="Content Placeholder 2"/>
          <p:cNvSpPr>
            <a:spLocks noGrp="1"/>
          </p:cNvSpPr>
          <p:nvPr>
            <p:ph idx="1"/>
          </p:nvPr>
        </p:nvSpPr>
        <p:spPr>
          <a:xfrm>
            <a:off x="504968" y="1173408"/>
            <a:ext cx="9007522" cy="5332828"/>
          </a:xfrm>
        </p:spPr>
        <p:txBody>
          <a:bodyPr>
            <a:normAutofit fontScale="92500"/>
          </a:bodyPr>
          <a:lstStyle/>
          <a:p>
            <a:pPr marL="0" indent="0">
              <a:buNone/>
            </a:pPr>
            <a:r>
              <a:rPr lang="en-US" sz="4200" dirty="0">
                <a:solidFill>
                  <a:schemeClr val="accent1"/>
                </a:solidFill>
              </a:rPr>
              <a:t>2. </a:t>
            </a:r>
            <a:r>
              <a:rPr lang="en-US" sz="3900" dirty="0"/>
              <a:t>What is a </a:t>
            </a:r>
            <a:r>
              <a:rPr lang="en-US" sz="3900" u="sng" dirty="0"/>
              <a:t>Permit Required </a:t>
            </a:r>
            <a:r>
              <a:rPr lang="en-US" sz="3900" dirty="0"/>
              <a:t>Confined Space?</a:t>
            </a:r>
          </a:p>
          <a:p>
            <a:pPr marL="0" indent="0" algn="ctr">
              <a:buNone/>
            </a:pPr>
            <a:endParaRPr lang="en-US" sz="2400" b="1" u="sng" dirty="0"/>
          </a:p>
          <a:p>
            <a:pPr marL="0" indent="0" algn="ctr">
              <a:buNone/>
            </a:pPr>
            <a:r>
              <a:rPr lang="en-US" sz="2400" b="1" u="sng" dirty="0">
                <a:solidFill>
                  <a:srgbClr val="FF0000"/>
                </a:solidFill>
              </a:rPr>
              <a:t>Permit Required Confined Space </a:t>
            </a:r>
            <a:r>
              <a:rPr lang="en-US" sz="2400" u="sng" dirty="0">
                <a:solidFill>
                  <a:srgbClr val="FF0000"/>
                </a:solidFill>
              </a:rPr>
              <a:t>has one or more of the following characteristics:</a:t>
            </a:r>
          </a:p>
          <a:p>
            <a:pPr marL="0" indent="0" algn="ctr">
              <a:buNone/>
            </a:pPr>
            <a:endParaRPr lang="en-US" sz="2400" u="sng" dirty="0">
              <a:solidFill>
                <a:srgbClr val="FF0000"/>
              </a:solidFill>
            </a:endParaRPr>
          </a:p>
          <a:p>
            <a:r>
              <a:rPr lang="en-US" sz="2600" dirty="0">
                <a:solidFill>
                  <a:srgbClr val="FF0000"/>
                </a:solidFill>
              </a:rPr>
              <a:t>1</a:t>
            </a:r>
            <a:r>
              <a:rPr lang="en-US" sz="2200" dirty="0">
                <a:solidFill>
                  <a:srgbClr val="FF0000"/>
                </a:solidFill>
              </a:rPr>
              <a:t>.  Contains or has the potential to contain a hazardous atmosphere;</a:t>
            </a:r>
          </a:p>
          <a:p>
            <a:endParaRPr lang="en-US" sz="900" dirty="0">
              <a:solidFill>
                <a:srgbClr val="FF0000"/>
              </a:solidFill>
            </a:endParaRPr>
          </a:p>
          <a:p>
            <a:r>
              <a:rPr lang="en-US" sz="2200" dirty="0">
                <a:solidFill>
                  <a:srgbClr val="FF0000"/>
                </a:solidFill>
              </a:rPr>
              <a:t>2.  Contains a material that has the potential for engulfing an entrant;</a:t>
            </a:r>
          </a:p>
          <a:p>
            <a:endParaRPr lang="en-US" sz="900" dirty="0">
              <a:solidFill>
                <a:srgbClr val="FF0000"/>
              </a:solidFill>
            </a:endParaRPr>
          </a:p>
          <a:p>
            <a:r>
              <a:rPr lang="en-US" sz="2200" dirty="0">
                <a:solidFill>
                  <a:srgbClr val="FF0000"/>
                </a:solidFill>
              </a:rPr>
              <a:t>3.  Has an internal configuration such that an entrant could be trapped or asphyxiated by inwardly converging walls or by sloped/tapered floors.</a:t>
            </a:r>
          </a:p>
          <a:p>
            <a:pPr marL="514350" indent="-514350">
              <a:buFont typeface="+mj-lt"/>
              <a:buAutoNum type="arabicPeriod"/>
            </a:pPr>
            <a:endParaRPr lang="en-US" sz="2400" dirty="0"/>
          </a:p>
        </p:txBody>
      </p:sp>
    </p:spTree>
    <p:extLst>
      <p:ext uri="{BB962C8B-B14F-4D97-AF65-F5344CB8AC3E}">
        <p14:creationId xmlns:p14="http://schemas.microsoft.com/office/powerpoint/2010/main" val="1850410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544409" cy="1320800"/>
          </a:xfrm>
        </p:spPr>
        <p:txBody>
          <a:bodyPr>
            <a:normAutofit/>
          </a:bodyPr>
          <a:lstStyle/>
          <a:p>
            <a:pPr algn="ctr"/>
            <a:r>
              <a:rPr lang="en-US" sz="4000" b="1" dirty="0"/>
              <a:t>Knowledge Check – Part 5</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263751"/>
            <a:ext cx="8243841"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200" dirty="0">
                <a:solidFill>
                  <a:schemeClr val="accent1"/>
                </a:solidFill>
              </a:rPr>
              <a:t>3. </a:t>
            </a:r>
            <a:r>
              <a:rPr lang="en-US" sz="3200" b="1" dirty="0"/>
              <a:t>Who are the Qualified workers?</a:t>
            </a:r>
          </a:p>
          <a:p>
            <a:pPr marL="514350" indent="-514350">
              <a:buFont typeface="+mj-lt"/>
              <a:buAutoNum type="arabicPeriod" startAt="2"/>
            </a:pPr>
            <a:endParaRPr lang="en-US" sz="3200" dirty="0"/>
          </a:p>
        </p:txBody>
      </p:sp>
    </p:spTree>
    <p:extLst>
      <p:ext uri="{BB962C8B-B14F-4D97-AF65-F5344CB8AC3E}">
        <p14:creationId xmlns:p14="http://schemas.microsoft.com/office/powerpoint/2010/main" val="1621789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414869" cy="1320800"/>
          </a:xfrm>
        </p:spPr>
        <p:txBody>
          <a:bodyPr>
            <a:normAutofit/>
          </a:bodyPr>
          <a:lstStyle/>
          <a:p>
            <a:pPr algn="ctr"/>
            <a:r>
              <a:rPr lang="en-US" sz="4000" b="1" dirty="0"/>
              <a:t>Knowledge Check – Part 6</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263751"/>
            <a:ext cx="8243841"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200" dirty="0">
                <a:solidFill>
                  <a:schemeClr val="accent1"/>
                </a:solidFill>
              </a:rPr>
              <a:t>3. </a:t>
            </a:r>
            <a:r>
              <a:rPr lang="en-US" sz="3200" b="1" dirty="0"/>
              <a:t>Who are the Qualified workers?</a:t>
            </a:r>
          </a:p>
          <a:p>
            <a:pPr marL="514350" indent="-514350">
              <a:buFont typeface="+mj-lt"/>
              <a:buAutoNum type="arabicPeriod" startAt="2"/>
            </a:pPr>
            <a:endParaRPr lang="en-US" sz="3200" dirty="0"/>
          </a:p>
          <a:p>
            <a:pPr>
              <a:spcAft>
                <a:spcPts val="1200"/>
              </a:spcAft>
            </a:pPr>
            <a:r>
              <a:rPr lang="en-US" sz="2400" b="1" i="1" dirty="0">
                <a:solidFill>
                  <a:srgbClr val="FF0000"/>
                </a:solidFill>
              </a:rPr>
              <a:t>The Supervisor </a:t>
            </a:r>
            <a:r>
              <a:rPr lang="en-US" sz="2400" dirty="0">
                <a:solidFill>
                  <a:srgbClr val="FF0000"/>
                </a:solidFill>
              </a:rPr>
              <a:t>– trained, competent, fills in permits, supervises the work &amp; terminates the entry if needed or when completed</a:t>
            </a:r>
          </a:p>
          <a:p>
            <a:pPr>
              <a:spcAft>
                <a:spcPts val="1200"/>
              </a:spcAft>
            </a:pPr>
            <a:endParaRPr lang="en-US" sz="1200" dirty="0">
              <a:solidFill>
                <a:srgbClr val="FF0000"/>
              </a:solidFill>
            </a:endParaRPr>
          </a:p>
          <a:p>
            <a:pPr>
              <a:spcAft>
                <a:spcPts val="1200"/>
              </a:spcAft>
            </a:pPr>
            <a:r>
              <a:rPr lang="en-US" sz="2400" b="1" i="1" dirty="0">
                <a:solidFill>
                  <a:srgbClr val="FF0000"/>
                </a:solidFill>
              </a:rPr>
              <a:t>The Entrant </a:t>
            </a:r>
            <a:r>
              <a:rPr lang="en-US" sz="2400" dirty="0">
                <a:solidFill>
                  <a:srgbClr val="FF0000"/>
                </a:solidFill>
              </a:rPr>
              <a:t>– trained &amp; authorized to enter. Performs the work.</a:t>
            </a:r>
          </a:p>
          <a:p>
            <a:pPr>
              <a:spcAft>
                <a:spcPts val="1200"/>
              </a:spcAft>
            </a:pPr>
            <a:endParaRPr lang="en-US" sz="1200" dirty="0">
              <a:solidFill>
                <a:srgbClr val="FF0000"/>
              </a:solidFill>
            </a:endParaRPr>
          </a:p>
          <a:p>
            <a:pPr>
              <a:spcAft>
                <a:spcPts val="1200"/>
              </a:spcAft>
            </a:pPr>
            <a:r>
              <a:rPr lang="en-US" sz="2400" b="1" i="1" dirty="0">
                <a:solidFill>
                  <a:srgbClr val="FF0000"/>
                </a:solidFill>
              </a:rPr>
              <a:t>The Attendant </a:t>
            </a:r>
            <a:r>
              <a:rPr lang="en-US" sz="2400" dirty="0">
                <a:solidFill>
                  <a:srgbClr val="FF0000"/>
                </a:solidFill>
              </a:rPr>
              <a:t>– trained &amp; authorized</a:t>
            </a:r>
            <a:endParaRPr lang="en-US" dirty="0">
              <a:solidFill>
                <a:srgbClr val="FF0000"/>
              </a:solidFill>
            </a:endParaRPr>
          </a:p>
        </p:txBody>
      </p:sp>
    </p:spTree>
    <p:extLst>
      <p:ext uri="{BB962C8B-B14F-4D97-AF65-F5344CB8AC3E}">
        <p14:creationId xmlns:p14="http://schemas.microsoft.com/office/powerpoint/2010/main" val="1759367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582509" cy="1320800"/>
          </a:xfrm>
        </p:spPr>
        <p:txBody>
          <a:bodyPr>
            <a:normAutofit/>
          </a:bodyPr>
          <a:lstStyle/>
          <a:p>
            <a:pPr algn="ctr"/>
            <a:r>
              <a:rPr lang="en-US" sz="4000" b="1" dirty="0"/>
              <a:t>Knowledge Check – Part 7</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263751"/>
            <a:ext cx="8243841"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200" dirty="0">
                <a:solidFill>
                  <a:schemeClr val="accent1"/>
                </a:solidFill>
              </a:rPr>
              <a:t>4. </a:t>
            </a:r>
            <a:r>
              <a:rPr lang="en-US" sz="3200" b="1" dirty="0"/>
              <a:t>What is the primary reason for using a retrieval system for work within a Permit Required Confined Space?</a:t>
            </a:r>
          </a:p>
        </p:txBody>
      </p:sp>
    </p:spTree>
    <p:extLst>
      <p:ext uri="{BB962C8B-B14F-4D97-AF65-F5344CB8AC3E}">
        <p14:creationId xmlns:p14="http://schemas.microsoft.com/office/powerpoint/2010/main" val="2742865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574889" cy="1320800"/>
          </a:xfrm>
        </p:spPr>
        <p:txBody>
          <a:bodyPr>
            <a:normAutofit/>
          </a:bodyPr>
          <a:lstStyle/>
          <a:p>
            <a:pPr algn="ctr"/>
            <a:r>
              <a:rPr lang="en-US" sz="4000" b="1" dirty="0"/>
              <a:t>Knowledge Check – Part 8</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263751"/>
            <a:ext cx="8243841"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200" dirty="0">
                <a:solidFill>
                  <a:schemeClr val="accent1"/>
                </a:solidFill>
              </a:rPr>
              <a:t>4. </a:t>
            </a:r>
            <a:r>
              <a:rPr lang="en-US" sz="3200" b="1" dirty="0"/>
              <a:t>What is the primary reason for using a retrieval system for work within a Permit Required Confined Space?</a:t>
            </a:r>
          </a:p>
          <a:p>
            <a:pPr marL="514350" indent="-514350">
              <a:buFont typeface="+mj-lt"/>
              <a:buAutoNum type="arabicPeriod" startAt="2"/>
            </a:pPr>
            <a:endParaRPr lang="en-US" sz="3200" dirty="0"/>
          </a:p>
          <a:p>
            <a:pPr>
              <a:spcAft>
                <a:spcPts val="1200"/>
              </a:spcAft>
            </a:pPr>
            <a:r>
              <a:rPr lang="en-US" sz="2400" dirty="0">
                <a:solidFill>
                  <a:srgbClr val="FF0000"/>
                </a:solidFill>
              </a:rPr>
              <a:t>To allow the attendant to perform a Non-Entry Rescue if problems develop during the entry.</a:t>
            </a:r>
          </a:p>
          <a:p>
            <a:pPr marL="0" indent="0" algn="ctr">
              <a:spcAft>
                <a:spcPts val="1200"/>
              </a:spcAft>
              <a:buNone/>
            </a:pPr>
            <a:r>
              <a:rPr lang="en-US" sz="400" b="1" u="sng" dirty="0">
                <a:solidFill>
                  <a:srgbClr val="FF0000"/>
                </a:solidFill>
              </a:rPr>
              <a:t> </a:t>
            </a:r>
          </a:p>
          <a:p>
            <a:pPr marL="0" indent="0" algn="ctr">
              <a:spcAft>
                <a:spcPts val="1200"/>
              </a:spcAft>
              <a:buNone/>
            </a:pPr>
            <a:r>
              <a:rPr lang="en-US" sz="2400" b="1" u="sng" dirty="0">
                <a:solidFill>
                  <a:srgbClr val="FF0000"/>
                </a:solidFill>
              </a:rPr>
              <a:t>NOTE:</a:t>
            </a:r>
            <a:r>
              <a:rPr lang="en-US" sz="2400" b="1" dirty="0">
                <a:solidFill>
                  <a:srgbClr val="FF0000"/>
                </a:solidFill>
              </a:rPr>
              <a:t> </a:t>
            </a:r>
            <a:r>
              <a:rPr lang="en-US" sz="2400" dirty="0">
                <a:solidFill>
                  <a:srgbClr val="FF0000"/>
                </a:solidFill>
              </a:rPr>
              <a:t>Because of the inherent dangers of this work, Only a Trained and Authorized Rescue Team can enter to assist the Entrant (worker)</a:t>
            </a:r>
            <a:endParaRPr lang="en-US" sz="1200" dirty="0">
              <a:solidFill>
                <a:srgbClr val="FF0000"/>
              </a:solidFill>
            </a:endParaRPr>
          </a:p>
        </p:txBody>
      </p:sp>
    </p:spTree>
    <p:extLst>
      <p:ext uri="{BB962C8B-B14F-4D97-AF65-F5344CB8AC3E}">
        <p14:creationId xmlns:p14="http://schemas.microsoft.com/office/powerpoint/2010/main" val="2725776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A3C4-1B8A-40A0-9DE8-AA42F2AE6C42}"/>
              </a:ext>
            </a:extLst>
          </p:cNvPr>
          <p:cNvSpPr>
            <a:spLocks noGrp="1"/>
          </p:cNvSpPr>
          <p:nvPr>
            <p:ph type="title"/>
          </p:nvPr>
        </p:nvSpPr>
        <p:spPr/>
        <p:txBody>
          <a:bodyPr>
            <a:normAutofit/>
          </a:bodyPr>
          <a:lstStyle/>
          <a:p>
            <a:pPr algn="ctr"/>
            <a:r>
              <a:rPr lang="en-US" sz="4400" u="sng" dirty="0">
                <a:latin typeface="Arial Black" panose="020B0A04020102020204" pitchFamily="34" charset="0"/>
              </a:rPr>
              <a:t>Additional Resources</a:t>
            </a:r>
          </a:p>
        </p:txBody>
      </p:sp>
      <p:sp>
        <p:nvSpPr>
          <p:cNvPr id="3" name="Content Placeholder 2">
            <a:extLst>
              <a:ext uri="{FF2B5EF4-FFF2-40B4-BE49-F238E27FC236}">
                <a16:creationId xmlns:a16="http://schemas.microsoft.com/office/drawing/2014/main" id="{56D2816A-1992-451C-B850-EEB85CE11716}"/>
              </a:ext>
            </a:extLst>
          </p:cNvPr>
          <p:cNvSpPr>
            <a:spLocks noGrp="1"/>
          </p:cNvSpPr>
          <p:nvPr>
            <p:ph idx="1"/>
          </p:nvPr>
        </p:nvSpPr>
        <p:spPr>
          <a:xfrm>
            <a:off x="731521" y="1631853"/>
            <a:ext cx="8795700" cy="5092504"/>
          </a:xfrm>
        </p:spPr>
        <p:txBody>
          <a:bodyPr>
            <a:normAutofit lnSpcReduction="10000"/>
          </a:bodyPr>
          <a:lstStyle/>
          <a:p>
            <a:r>
              <a:rPr lang="en-US" sz="2400" dirty="0"/>
              <a:t>OSHA website: </a:t>
            </a:r>
            <a:r>
              <a:rPr lang="en-US" sz="2400" dirty="0">
                <a:solidFill>
                  <a:srgbClr val="0070C0"/>
                </a:solidFill>
              </a:rPr>
              <a:t>http://www.osha.gov </a:t>
            </a:r>
            <a:r>
              <a:rPr lang="en-US" sz="2400" dirty="0"/>
              <a:t>and OSHA offices: Call or Write (800-321-OSHA) </a:t>
            </a:r>
          </a:p>
          <a:p>
            <a:endParaRPr lang="en-US" sz="2400" dirty="0"/>
          </a:p>
          <a:p>
            <a:r>
              <a:rPr lang="en-US" sz="2400" dirty="0"/>
              <a:t>Compliance Assistance Specialists in the area offices </a:t>
            </a:r>
          </a:p>
          <a:p>
            <a:endParaRPr lang="en-US" sz="2400" dirty="0"/>
          </a:p>
          <a:p>
            <a:r>
              <a:rPr lang="en-US" sz="2400" dirty="0"/>
              <a:t>National Institute for Occupational Safety and Health (NIOSH) – OSHA’s sister agency</a:t>
            </a:r>
          </a:p>
          <a:p>
            <a:endParaRPr lang="en-US" sz="2400" dirty="0"/>
          </a:p>
          <a:p>
            <a:r>
              <a:rPr lang="en-US" sz="2400" dirty="0"/>
              <a:t>OSHA Training Institute Education Centers</a:t>
            </a:r>
          </a:p>
          <a:p>
            <a:endParaRPr lang="en-US" sz="2400" dirty="0"/>
          </a:p>
          <a:p>
            <a:r>
              <a:rPr lang="en-US" sz="2400" dirty="0"/>
              <a:t>Public libraries</a:t>
            </a:r>
          </a:p>
          <a:p>
            <a:pPr marL="0" indent="0">
              <a:buNone/>
            </a:pPr>
            <a:endParaRPr lang="en-US" dirty="0"/>
          </a:p>
        </p:txBody>
      </p:sp>
    </p:spTree>
    <p:extLst>
      <p:ext uri="{BB962C8B-B14F-4D97-AF65-F5344CB8AC3E}">
        <p14:creationId xmlns:p14="http://schemas.microsoft.com/office/powerpoint/2010/main" val="67165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A466-F1D5-4FF8-A45E-D2B00556F234}"/>
              </a:ext>
            </a:extLst>
          </p:cNvPr>
          <p:cNvSpPr>
            <a:spLocks noGrp="1"/>
          </p:cNvSpPr>
          <p:nvPr>
            <p:ph type="title"/>
          </p:nvPr>
        </p:nvSpPr>
        <p:spPr>
          <a:xfrm>
            <a:off x="1053852" y="226359"/>
            <a:ext cx="8596668" cy="1320800"/>
          </a:xfrm>
          <a:noFill/>
          <a:ln w="25400">
            <a:noFill/>
          </a:ln>
        </p:spPr>
        <p:txBody>
          <a:bodyPr wrap="square" rtlCol="0">
            <a:spAutoFit/>
          </a:bodyPr>
          <a:lstStyle/>
          <a:p>
            <a:pPr algn="ctr"/>
            <a:r>
              <a:rPr lang="en-US" sz="4400" dirty="0">
                <a:solidFill>
                  <a:srgbClr val="37495F"/>
                </a:solidFill>
                <a:latin typeface="+mn-lt"/>
                <a:ea typeface="+mn-ea"/>
                <a:cs typeface="+mn-cs"/>
              </a:rPr>
              <a:t>What is a Confined Space</a:t>
            </a:r>
          </a:p>
        </p:txBody>
      </p:sp>
      <p:sp>
        <p:nvSpPr>
          <p:cNvPr id="7" name="Content Placeholder 6" descr="OSHA standard 29 CFR 1910.146b&#10;">
            <a:extLst>
              <a:ext uri="{FF2B5EF4-FFF2-40B4-BE49-F238E27FC236}">
                <a16:creationId xmlns:a16="http://schemas.microsoft.com/office/drawing/2014/main" id="{15AB9AD4-5262-42ED-80E8-8B852E360662}"/>
              </a:ext>
            </a:extLst>
          </p:cNvPr>
          <p:cNvSpPr>
            <a:spLocks noGrp="1"/>
          </p:cNvSpPr>
          <p:nvPr>
            <p:ph idx="4294967295"/>
          </p:nvPr>
        </p:nvSpPr>
        <p:spPr>
          <a:xfrm>
            <a:off x="1223869" y="1493371"/>
            <a:ext cx="9013825" cy="5164138"/>
          </a:xfrm>
        </p:spPr>
        <p:txBody>
          <a:bodyPr vert="horz" lIns="91440" tIns="45720" rIns="91440" bIns="45720" rtlCol="0">
            <a:normAutofit fontScale="92500" lnSpcReduction="10000"/>
          </a:bodyPr>
          <a:lstStyle/>
          <a:p>
            <a:pPr marL="0" indent="0" algn="ctr">
              <a:buNone/>
            </a:pPr>
            <a:r>
              <a:rPr lang="en-US" sz="3600" b="1" u="sng" dirty="0"/>
              <a:t>According to OSHA</a:t>
            </a:r>
            <a:r>
              <a:rPr lang="en-US" altLang="en-US" sz="3600" dirty="0"/>
              <a:t> </a:t>
            </a:r>
          </a:p>
          <a:p>
            <a:pPr marL="0" indent="0" algn="ctr">
              <a:buNone/>
            </a:pPr>
            <a:r>
              <a:rPr lang="en-US" altLang="en-US" sz="3600" dirty="0"/>
              <a:t>29 CFR 1910.146b</a:t>
            </a:r>
            <a:endParaRPr lang="en-US" sz="3600" b="1" u="sng" dirty="0"/>
          </a:p>
          <a:p>
            <a:pPr marL="0" indent="0">
              <a:buNone/>
            </a:pPr>
            <a:endParaRPr lang="en-US" sz="1500" dirty="0"/>
          </a:p>
          <a:p>
            <a:pPr marL="0" indent="0">
              <a:buNone/>
            </a:pPr>
            <a:r>
              <a:rPr lang="en-US" sz="2600" dirty="0"/>
              <a:t>A </a:t>
            </a:r>
            <a:r>
              <a:rPr lang="en-US" sz="3000" b="1" u="sng" dirty="0"/>
              <a:t>Confined Space </a:t>
            </a:r>
            <a:r>
              <a:rPr lang="en-US" sz="2600" dirty="0"/>
              <a:t>is defined as:</a:t>
            </a:r>
          </a:p>
          <a:p>
            <a:pPr marL="0" indent="0">
              <a:buNone/>
            </a:pPr>
            <a:endParaRPr lang="en-US" sz="700" dirty="0"/>
          </a:p>
          <a:p>
            <a:pPr marL="514350" indent="-514350">
              <a:buAutoNum type="arabicPeriod"/>
            </a:pPr>
            <a:r>
              <a:rPr lang="en-US" sz="2600" dirty="0"/>
              <a:t>Large enough and so configured that a worker can bodily enter it, </a:t>
            </a:r>
            <a:r>
              <a:rPr lang="en-US" sz="2600" b="1" u="sng" dirty="0"/>
              <a:t>and</a:t>
            </a:r>
          </a:p>
          <a:p>
            <a:pPr marL="514350" indent="-514350">
              <a:buAutoNum type="arabicPeriod"/>
            </a:pPr>
            <a:endParaRPr lang="en-US" sz="800" b="1" dirty="0"/>
          </a:p>
          <a:p>
            <a:pPr marL="514350" indent="-514350">
              <a:buAutoNum type="arabicPeriod"/>
            </a:pPr>
            <a:r>
              <a:rPr lang="en-US" sz="2600" dirty="0"/>
              <a:t>Has limited or restricted means of entry or exit, </a:t>
            </a:r>
            <a:r>
              <a:rPr lang="en-US" sz="2600" b="1" u="sng" dirty="0"/>
              <a:t>and</a:t>
            </a:r>
          </a:p>
          <a:p>
            <a:pPr marL="514350" indent="-514350">
              <a:buAutoNum type="arabicPeriod"/>
            </a:pPr>
            <a:endParaRPr lang="en-US" sz="800" b="1" dirty="0"/>
          </a:p>
          <a:p>
            <a:pPr marL="514350" indent="-514350">
              <a:buAutoNum type="arabicPeriod"/>
            </a:pPr>
            <a:r>
              <a:rPr lang="en-US" sz="2600" dirty="0"/>
              <a:t>Is not designated for continuous worker occupancy.</a:t>
            </a:r>
          </a:p>
          <a:p>
            <a:pPr marL="0" indent="0" algn="r">
              <a:buNone/>
            </a:pPr>
            <a:endParaRPr lang="en-US" sz="1700" dirty="0">
              <a:latin typeface="+mj-lt"/>
            </a:endParaRPr>
          </a:p>
          <a:p>
            <a:pPr marL="0" indent="0" algn="r">
              <a:buNone/>
            </a:pPr>
            <a:r>
              <a:rPr lang="en-US" sz="1700" dirty="0">
                <a:latin typeface="+mj-lt"/>
              </a:rPr>
              <a:t>https://www.osha.gov/laws-regs/regulations/standardnumber/1910/1910.146</a:t>
            </a:r>
          </a:p>
        </p:txBody>
      </p:sp>
    </p:spTree>
    <p:extLst>
      <p:ext uri="{BB962C8B-B14F-4D97-AF65-F5344CB8AC3E}">
        <p14:creationId xmlns:p14="http://schemas.microsoft.com/office/powerpoint/2010/main" val="381867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870D5-7FBC-4834-BFF8-5D95FAA49089}"/>
              </a:ext>
            </a:extLst>
          </p:cNvPr>
          <p:cNvSpPr>
            <a:spLocks noGrp="1"/>
          </p:cNvSpPr>
          <p:nvPr>
            <p:ph type="title"/>
          </p:nvPr>
        </p:nvSpPr>
        <p:spPr>
          <a:xfrm>
            <a:off x="1335639" y="337479"/>
            <a:ext cx="8596668" cy="1320800"/>
          </a:xfrm>
          <a:noFill/>
          <a:ln w="25400">
            <a:solidFill>
              <a:schemeClr val="accent1"/>
            </a:solidFill>
          </a:ln>
        </p:spPr>
        <p:txBody>
          <a:bodyPr wrap="square" rtlCol="0">
            <a:spAutoFit/>
          </a:bodyPr>
          <a:lstStyle/>
          <a:p>
            <a:pPr algn="ctr"/>
            <a:r>
              <a:rPr lang="en-US" sz="4400" dirty="0">
                <a:solidFill>
                  <a:srgbClr val="37495F"/>
                </a:solidFill>
                <a:latin typeface="+mn-lt"/>
                <a:ea typeface="+mn-ea"/>
                <a:cs typeface="+mn-cs"/>
              </a:rPr>
              <a:t>What is a Confined Space – Part 2</a:t>
            </a:r>
          </a:p>
        </p:txBody>
      </p:sp>
      <p:sp>
        <p:nvSpPr>
          <p:cNvPr id="7" name="Content Placeholder 6">
            <a:extLst>
              <a:ext uri="{FF2B5EF4-FFF2-40B4-BE49-F238E27FC236}">
                <a16:creationId xmlns:a16="http://schemas.microsoft.com/office/drawing/2014/main" id="{15AB9AD4-5262-42ED-80E8-8B852E360662}"/>
              </a:ext>
            </a:extLst>
          </p:cNvPr>
          <p:cNvSpPr>
            <a:spLocks noGrp="1"/>
          </p:cNvSpPr>
          <p:nvPr>
            <p:ph idx="4294967295"/>
          </p:nvPr>
        </p:nvSpPr>
        <p:spPr>
          <a:xfrm>
            <a:off x="1335639" y="1658279"/>
            <a:ext cx="9013825" cy="5164138"/>
          </a:xfrm>
        </p:spPr>
        <p:txBody>
          <a:bodyPr vert="horz" lIns="91440" tIns="45720" rIns="91440" bIns="45720" rtlCol="0">
            <a:normAutofit fontScale="92500" lnSpcReduction="10000"/>
          </a:bodyPr>
          <a:lstStyle/>
          <a:p>
            <a:pPr marL="0" indent="0" algn="ctr">
              <a:buNone/>
            </a:pPr>
            <a:r>
              <a:rPr lang="en-US" sz="3600" b="1" u="sng" dirty="0"/>
              <a:t>According to OSHA</a:t>
            </a:r>
            <a:r>
              <a:rPr lang="en-US" altLang="en-US" sz="3600" dirty="0"/>
              <a:t> </a:t>
            </a:r>
          </a:p>
          <a:p>
            <a:pPr marL="0" indent="0" algn="ctr">
              <a:buNone/>
            </a:pPr>
            <a:r>
              <a:rPr lang="en-US" altLang="en-US" sz="3600" dirty="0"/>
              <a:t>29 CFR 1910.146b</a:t>
            </a:r>
            <a:endParaRPr lang="en-US" sz="3600" b="1" u="sng" dirty="0"/>
          </a:p>
          <a:p>
            <a:pPr marL="0" indent="0">
              <a:buNone/>
            </a:pPr>
            <a:endParaRPr lang="en-US" sz="1500" dirty="0"/>
          </a:p>
          <a:p>
            <a:pPr marL="0" indent="0">
              <a:buNone/>
            </a:pPr>
            <a:r>
              <a:rPr lang="en-US" sz="2600" dirty="0"/>
              <a:t>A confined space is defined as:</a:t>
            </a:r>
          </a:p>
          <a:p>
            <a:pPr marL="0" indent="0">
              <a:buNone/>
            </a:pPr>
            <a:endParaRPr lang="en-US" sz="700" dirty="0"/>
          </a:p>
          <a:p>
            <a:pPr marL="514350" indent="-514350">
              <a:buAutoNum type="arabicPeriod"/>
            </a:pPr>
            <a:r>
              <a:rPr lang="en-US" sz="2600" dirty="0"/>
              <a:t>Large enough and so configured that a worker can bodily enter it, </a:t>
            </a:r>
            <a:r>
              <a:rPr lang="en-US" sz="2600" b="1" dirty="0"/>
              <a:t>and</a:t>
            </a:r>
          </a:p>
          <a:p>
            <a:pPr marL="514350" indent="-514350">
              <a:buAutoNum type="arabicPeriod"/>
            </a:pPr>
            <a:endParaRPr lang="en-US" sz="800" b="1" dirty="0"/>
          </a:p>
          <a:p>
            <a:pPr marL="514350" indent="-514350">
              <a:buAutoNum type="arabicPeriod"/>
            </a:pPr>
            <a:r>
              <a:rPr lang="en-US" sz="2600" dirty="0"/>
              <a:t>Has limited or restricted means of entry or exit, </a:t>
            </a:r>
            <a:r>
              <a:rPr lang="en-US" sz="2600" b="1" dirty="0"/>
              <a:t>and</a:t>
            </a:r>
          </a:p>
          <a:p>
            <a:pPr marL="514350" indent="-514350">
              <a:buAutoNum type="arabicPeriod"/>
            </a:pPr>
            <a:endParaRPr lang="en-US" sz="800" b="1" dirty="0"/>
          </a:p>
          <a:p>
            <a:pPr marL="514350" indent="-514350">
              <a:buAutoNum type="arabicPeriod"/>
            </a:pPr>
            <a:r>
              <a:rPr lang="en-US" sz="2600" dirty="0"/>
              <a:t>Is not designated for continuous worker occupancy.</a:t>
            </a:r>
          </a:p>
          <a:p>
            <a:pPr marL="0" indent="0" algn="r">
              <a:buNone/>
            </a:pPr>
            <a:endParaRPr lang="en-US" sz="1700" dirty="0">
              <a:latin typeface="+mj-lt"/>
            </a:endParaRPr>
          </a:p>
          <a:p>
            <a:pPr marL="0" indent="0" algn="r">
              <a:buNone/>
            </a:pPr>
            <a:r>
              <a:rPr lang="en-US" sz="1700" dirty="0">
                <a:latin typeface="+mj-lt"/>
              </a:rPr>
              <a:t>https://www.osha.gov/laws-regs/regulations/standardnumber/1910/1910.146</a:t>
            </a:r>
          </a:p>
        </p:txBody>
      </p:sp>
      <p:sp>
        <p:nvSpPr>
          <p:cNvPr id="9" name="TextBox 8">
            <a:extLst>
              <a:ext uri="{FF2B5EF4-FFF2-40B4-BE49-F238E27FC236}">
                <a16:creationId xmlns:a16="http://schemas.microsoft.com/office/drawing/2014/main" id="{A8E321DF-C2B3-4074-8774-B4965358D6E1}"/>
              </a:ext>
            </a:extLst>
          </p:cNvPr>
          <p:cNvSpPr txBox="1"/>
          <p:nvPr/>
        </p:nvSpPr>
        <p:spPr>
          <a:xfrm rot="21286695">
            <a:off x="2146852" y="2947687"/>
            <a:ext cx="7391400" cy="2585323"/>
          </a:xfrm>
          <a:prstGeom prst="rect">
            <a:avLst/>
          </a:prstGeom>
          <a:solidFill>
            <a:schemeClr val="bg1"/>
          </a:solidFill>
          <a:ln>
            <a:solidFill>
              <a:srgbClr val="FF0000"/>
            </a:solidFill>
          </a:ln>
        </p:spPr>
        <p:txBody>
          <a:bodyPr wrap="square" rtlCol="0">
            <a:spAutoFit/>
          </a:bodyPr>
          <a:lstStyle/>
          <a:p>
            <a:pPr algn="ctr">
              <a:lnSpc>
                <a:spcPct val="100000"/>
              </a:lnSpc>
            </a:pPr>
            <a:r>
              <a:rPr lang="en-GB" sz="3200" b="1" u="sng" dirty="0">
                <a:solidFill>
                  <a:srgbClr val="FF0000"/>
                </a:solidFill>
              </a:rPr>
              <a:t>NOTE:</a:t>
            </a:r>
            <a:r>
              <a:rPr lang="en-GB" sz="3200" b="1" dirty="0">
                <a:solidFill>
                  <a:srgbClr val="FF0000"/>
                </a:solidFill>
              </a:rPr>
              <a:t> What is considered ENTRY?</a:t>
            </a:r>
          </a:p>
          <a:p>
            <a:pPr algn="ctr">
              <a:lnSpc>
                <a:spcPct val="100000"/>
              </a:lnSpc>
            </a:pPr>
            <a:endParaRPr lang="en-GB" sz="1400" b="1" dirty="0">
              <a:solidFill>
                <a:srgbClr val="FF0000"/>
              </a:solidFill>
            </a:endParaRPr>
          </a:p>
          <a:p>
            <a:pPr algn="ctr">
              <a:lnSpc>
                <a:spcPct val="100000"/>
              </a:lnSpc>
            </a:pPr>
            <a:r>
              <a:rPr lang="en-GB" sz="3200" b="1" dirty="0">
                <a:solidFill>
                  <a:srgbClr val="FF0000"/>
                </a:solidFill>
              </a:rPr>
              <a:t>If you break the plane of a confined space, you have entered the confined space!</a:t>
            </a:r>
          </a:p>
          <a:p>
            <a:endParaRPr lang="en-US" dirty="0"/>
          </a:p>
        </p:txBody>
      </p:sp>
    </p:spTree>
    <p:extLst>
      <p:ext uri="{BB962C8B-B14F-4D97-AF65-F5344CB8AC3E}">
        <p14:creationId xmlns:p14="http://schemas.microsoft.com/office/powerpoint/2010/main" val="3326599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fined Space Training">
            <a:extLst>
              <a:ext uri="{FF2B5EF4-FFF2-40B4-BE49-F238E27FC236}">
                <a16:creationId xmlns:a16="http://schemas.microsoft.com/office/drawing/2014/main" id="{E72F2395-42A0-4EC0-A764-F48442A171C9}"/>
              </a:ext>
            </a:extLst>
          </p:cNvPr>
          <p:cNvSpPr txBox="1"/>
          <p:nvPr/>
        </p:nvSpPr>
        <p:spPr>
          <a:xfrm>
            <a:off x="137541" y="120564"/>
            <a:ext cx="6401048" cy="769441"/>
          </a:xfrm>
          <a:prstGeom prst="rect">
            <a:avLst/>
          </a:prstGeom>
          <a:noFill/>
          <a:ln w="25400">
            <a:solidFill>
              <a:schemeClr val="accent1"/>
            </a:solidFill>
          </a:ln>
        </p:spPr>
        <p:txBody>
          <a:bodyPr wrap="none" rtlCol="0">
            <a:spAutoFit/>
          </a:bodyPr>
          <a:lstStyle/>
          <a:p>
            <a:r>
              <a:rPr lang="en-US" sz="4400" dirty="0">
                <a:solidFill>
                  <a:srgbClr val="37495F"/>
                </a:solidFill>
              </a:rPr>
              <a:t>Confined Space Training </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137541" y="2537786"/>
            <a:ext cx="3450980" cy="1951244"/>
          </a:xfrm>
        </p:spPr>
        <p:txBody>
          <a:bodyPr anchor="ctr">
            <a:normAutofit/>
          </a:bodyPr>
          <a:lstStyle/>
          <a:p>
            <a:r>
              <a:rPr lang="en-US" altLang="en-US" sz="5400" b="1" dirty="0"/>
              <a:t>Module</a:t>
            </a:r>
            <a:r>
              <a:rPr lang="en-US" altLang="en-US" sz="4800" b="1" dirty="0"/>
              <a:t>-1b</a:t>
            </a:r>
            <a:endParaRPr lang="en-US" sz="4800" dirty="0"/>
          </a:p>
        </p:txBody>
      </p:sp>
      <p:sp>
        <p:nvSpPr>
          <p:cNvPr id="5" name="When does it become permit required?">
            <a:extLst>
              <a:ext uri="{FF2B5EF4-FFF2-40B4-BE49-F238E27FC236}">
                <a16:creationId xmlns:a16="http://schemas.microsoft.com/office/drawing/2014/main" id="{C8C34949-6AA3-44CD-A77B-5C3DF12F7DB3}"/>
              </a:ext>
            </a:extLst>
          </p:cNvPr>
          <p:cNvSpPr txBox="1">
            <a:spLocks/>
          </p:cNvSpPr>
          <p:nvPr/>
        </p:nvSpPr>
        <p:spPr>
          <a:xfrm>
            <a:off x="3525678" y="1207119"/>
            <a:ext cx="6833941" cy="504093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sz="4000" b="1" dirty="0">
                <a:solidFill>
                  <a:schemeClr val="bg1">
                    <a:lumMod val="85000"/>
                  </a:schemeClr>
                </a:solidFill>
              </a:rPr>
              <a:t>What is a Confined Space</a:t>
            </a:r>
          </a:p>
          <a:p>
            <a:pPr marL="285750" indent="-285750">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rgbClr val="1B3049"/>
                </a:solidFill>
              </a:rPr>
              <a:t>When does it become Permit Required?</a:t>
            </a:r>
          </a:p>
          <a:p>
            <a:pPr marL="285750" indent="-285750">
              <a:spcBef>
                <a:spcPts val="600"/>
              </a:spcBef>
              <a:buFont typeface="Arial" panose="020B0604020202020204" pitchFamily="34" charset="0"/>
              <a:buChar char="•"/>
            </a:pPr>
            <a:endParaRPr lang="en-US" sz="2000" b="1" dirty="0">
              <a:solidFill>
                <a:srgbClr val="1B3049"/>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What are the Hazards</a:t>
            </a:r>
          </a:p>
          <a:p>
            <a:pPr marL="285750" indent="-285750">
              <a:spcBef>
                <a:spcPts val="600"/>
              </a:spcBef>
              <a:buFont typeface="Arial" panose="020B0604020202020204" pitchFamily="34" charset="0"/>
              <a:buChar char="•"/>
            </a:pPr>
            <a:endParaRPr lang="en-US" sz="2000" b="1" dirty="0">
              <a:solidFill>
                <a:schemeClr val="bg1">
                  <a:lumMod val="85000"/>
                </a:schemeClr>
              </a:solidFill>
            </a:endParaRPr>
          </a:p>
          <a:p>
            <a:pPr marL="285750" indent="-285750">
              <a:spcBef>
                <a:spcPts val="600"/>
              </a:spcBef>
              <a:buFont typeface="Arial" panose="020B0604020202020204" pitchFamily="34" charset="0"/>
              <a:buChar char="•"/>
            </a:pPr>
            <a:r>
              <a:rPr lang="en-US" sz="4000" b="1" dirty="0">
                <a:solidFill>
                  <a:schemeClr val="bg1">
                    <a:lumMod val="85000"/>
                  </a:schemeClr>
                </a:solidFill>
              </a:rPr>
              <a:t>Training</a:t>
            </a:r>
            <a:endParaRPr lang="en-US" sz="4000" dirty="0">
              <a:solidFill>
                <a:schemeClr val="bg1">
                  <a:lumMod val="85000"/>
                </a:schemeClr>
              </a:solidFill>
            </a:endParaRPr>
          </a:p>
        </p:txBody>
      </p:sp>
    </p:spTree>
    <p:extLst>
      <p:ext uri="{BB962C8B-B14F-4D97-AF65-F5344CB8AC3E}">
        <p14:creationId xmlns:p14="http://schemas.microsoft.com/office/powerpoint/2010/main" val="258503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8621-4620-4787-8C4F-ED9A0FF8CE93}"/>
              </a:ext>
            </a:extLst>
          </p:cNvPr>
          <p:cNvSpPr>
            <a:spLocks noGrp="1"/>
          </p:cNvSpPr>
          <p:nvPr>
            <p:ph type="title"/>
          </p:nvPr>
        </p:nvSpPr>
        <p:spPr>
          <a:xfrm>
            <a:off x="677334" y="328246"/>
            <a:ext cx="10565097" cy="769441"/>
          </a:xfrm>
          <a:noFill/>
          <a:ln w="25400">
            <a:noFill/>
          </a:ln>
        </p:spPr>
        <p:txBody>
          <a:bodyPr wrap="square" rtlCol="0">
            <a:spAutoFit/>
          </a:bodyPr>
          <a:lstStyle/>
          <a:p>
            <a:pPr algn="ctr"/>
            <a:r>
              <a:rPr lang="en-US" sz="4400" dirty="0">
                <a:solidFill>
                  <a:srgbClr val="37495F"/>
                </a:solidFill>
                <a:latin typeface="+mn-lt"/>
                <a:ea typeface="+mn-ea"/>
                <a:cs typeface="+mn-cs"/>
              </a:rPr>
              <a:t>When does it become Permit Required?</a:t>
            </a:r>
          </a:p>
        </p:txBody>
      </p:sp>
      <p:sp>
        <p:nvSpPr>
          <p:cNvPr id="7" name="Content Placeholder 6">
            <a:extLst>
              <a:ext uri="{FF2B5EF4-FFF2-40B4-BE49-F238E27FC236}">
                <a16:creationId xmlns:a16="http://schemas.microsoft.com/office/drawing/2014/main" id="{15AB9AD4-5262-42ED-80E8-8B852E360662}"/>
              </a:ext>
            </a:extLst>
          </p:cNvPr>
          <p:cNvSpPr>
            <a:spLocks noGrp="1"/>
          </p:cNvSpPr>
          <p:nvPr>
            <p:ph idx="4294967295"/>
          </p:nvPr>
        </p:nvSpPr>
        <p:spPr>
          <a:xfrm>
            <a:off x="853688" y="1410921"/>
            <a:ext cx="10212387" cy="4938713"/>
          </a:xfrm>
        </p:spPr>
        <p:txBody>
          <a:bodyPr vert="horz" lIns="91440" tIns="45720" rIns="91440" bIns="45720" rtlCol="0">
            <a:noAutofit/>
          </a:bodyPr>
          <a:lstStyle/>
          <a:p>
            <a:pPr marL="0" indent="0" algn="ctr">
              <a:buNone/>
            </a:pPr>
            <a:r>
              <a:rPr lang="en-US" sz="2800" b="1" u="sng" dirty="0"/>
              <a:t>Permit Required Confined Space </a:t>
            </a:r>
            <a:r>
              <a:rPr lang="en-US" sz="2800" u="sng" dirty="0"/>
              <a:t>has one or more of the following characteristics:</a:t>
            </a:r>
          </a:p>
          <a:p>
            <a:pPr marL="0" indent="0" algn="ctr">
              <a:buNone/>
            </a:pPr>
            <a:endParaRPr lang="en-US" u="sng" dirty="0"/>
          </a:p>
          <a:p>
            <a:r>
              <a:rPr lang="en-US" sz="3200" dirty="0"/>
              <a:t>1</a:t>
            </a:r>
            <a:r>
              <a:rPr lang="en-US" sz="2800" dirty="0"/>
              <a:t>.  Contains or has the potential to contain a hazardous atmosphere;</a:t>
            </a:r>
          </a:p>
          <a:p>
            <a:endParaRPr lang="en-US" sz="1050" dirty="0"/>
          </a:p>
          <a:p>
            <a:r>
              <a:rPr lang="en-US" sz="2800" dirty="0"/>
              <a:t>2.  Contains a material that has the potential for engulfing an entrant;</a:t>
            </a:r>
          </a:p>
          <a:p>
            <a:endParaRPr lang="en-US" sz="1050" dirty="0"/>
          </a:p>
          <a:p>
            <a:r>
              <a:rPr lang="en-US" sz="2800" dirty="0"/>
              <a:t>3.  Has an internal configuration such that an entrant could be trapped or asphyxiated by inwardly converging walls or by sloped/tapered floors.</a:t>
            </a:r>
          </a:p>
        </p:txBody>
      </p:sp>
    </p:spTree>
    <p:extLst>
      <p:ext uri="{BB962C8B-B14F-4D97-AF65-F5344CB8AC3E}">
        <p14:creationId xmlns:p14="http://schemas.microsoft.com/office/powerpoint/2010/main" val="387505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F0CA-79E0-46D5-9D0F-89B34546DEE3}"/>
              </a:ext>
            </a:extLst>
          </p:cNvPr>
          <p:cNvSpPr>
            <a:spLocks noGrp="1"/>
          </p:cNvSpPr>
          <p:nvPr>
            <p:ph type="title"/>
          </p:nvPr>
        </p:nvSpPr>
        <p:spPr>
          <a:xfrm>
            <a:off x="-765025" y="0"/>
            <a:ext cx="8596668" cy="1320800"/>
          </a:xfrm>
          <a:noFill/>
          <a:ln w="25400">
            <a:noFill/>
          </a:ln>
        </p:spPr>
        <p:txBody>
          <a:bodyPr wrap="square" rtlCol="0">
            <a:spAutoFit/>
          </a:bodyPr>
          <a:lstStyle/>
          <a:p>
            <a:pPr algn="r"/>
            <a:r>
              <a:rPr lang="en-US" sz="4000" dirty="0">
                <a:solidFill>
                  <a:srgbClr val="37495F"/>
                </a:solidFill>
                <a:latin typeface="+mn-lt"/>
                <a:ea typeface="+mn-ea"/>
                <a:cs typeface="+mn-cs"/>
              </a:rPr>
              <a:t>When does it become Permit Required? – Part 2</a:t>
            </a:r>
          </a:p>
        </p:txBody>
      </p:sp>
      <p:sp>
        <p:nvSpPr>
          <p:cNvPr id="4" name="TextBox 3" descr="Picture- Example of a tank that is &#10;permit-required confined space. &#10;&#10;">
            <a:extLst>
              <a:ext uri="{FF2B5EF4-FFF2-40B4-BE49-F238E27FC236}">
                <a16:creationId xmlns:a16="http://schemas.microsoft.com/office/drawing/2014/main" id="{6818B7F8-F0E8-4CF3-B93D-6BAA3EF00F03}"/>
              </a:ext>
            </a:extLst>
          </p:cNvPr>
          <p:cNvSpPr txBox="1"/>
          <p:nvPr/>
        </p:nvSpPr>
        <p:spPr>
          <a:xfrm>
            <a:off x="894080" y="3048000"/>
            <a:ext cx="3208819" cy="1200329"/>
          </a:xfrm>
          <a:prstGeom prst="rect">
            <a:avLst/>
          </a:prstGeom>
          <a:noFill/>
        </p:spPr>
        <p:txBody>
          <a:bodyPr wrap="square" rtlCol="0">
            <a:spAutoFit/>
          </a:bodyPr>
          <a:lstStyle/>
          <a:p>
            <a:r>
              <a:rPr lang="en-US" altLang="en-US" sz="2400" dirty="0"/>
              <a:t>Example of a</a:t>
            </a:r>
          </a:p>
          <a:p>
            <a:r>
              <a:rPr lang="en-US" altLang="en-US" sz="2400" dirty="0"/>
              <a:t>permit-required confined space. </a:t>
            </a:r>
            <a:endParaRPr lang="en-US" sz="2400" dirty="0"/>
          </a:p>
        </p:txBody>
      </p:sp>
      <p:pic>
        <p:nvPicPr>
          <p:cNvPr id="9" name="Picture 4" descr="Picture- Example of a tank that is a &#10;permit-required confined space. &#10;">
            <a:extLst>
              <a:ext uri="{FF2B5EF4-FFF2-40B4-BE49-F238E27FC236}">
                <a16:creationId xmlns:a16="http://schemas.microsoft.com/office/drawing/2014/main" id="{D615EBD1-06A0-46B6-9E26-E7AC0948D1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9856" y="1320800"/>
            <a:ext cx="7462144" cy="55442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601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1764</Words>
  <Application>Microsoft Office PowerPoint</Application>
  <PresentationFormat>Widescreen</PresentationFormat>
  <Paragraphs>352</Paragraphs>
  <Slides>47</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Arial Black</vt:lpstr>
      <vt:lpstr>Calibri</vt:lpstr>
      <vt:lpstr>Lucida Sans Unicode</vt:lpstr>
      <vt:lpstr>Monotype Sorts</vt:lpstr>
      <vt:lpstr>Segoe UI Black</vt:lpstr>
      <vt:lpstr>Times New Roman</vt:lpstr>
      <vt:lpstr>Trebuchet MS</vt:lpstr>
      <vt:lpstr>Wingdings</vt:lpstr>
      <vt:lpstr>Wingdings 3</vt:lpstr>
      <vt:lpstr>Facet</vt:lpstr>
      <vt:lpstr>Confined Space  Training  </vt:lpstr>
      <vt:lpstr>Disclaimer</vt:lpstr>
      <vt:lpstr>Welcome</vt:lpstr>
      <vt:lpstr>Module-1</vt:lpstr>
      <vt:lpstr>What is a Confined Space</vt:lpstr>
      <vt:lpstr>What is a Confined Space – Part 2</vt:lpstr>
      <vt:lpstr>Module-1b</vt:lpstr>
      <vt:lpstr>When does it become Permit Required?</vt:lpstr>
      <vt:lpstr>When does it become Permit Required? – Part 2</vt:lpstr>
      <vt:lpstr>When does it become Permit Required? - Part 3</vt:lpstr>
      <vt:lpstr>Module-3</vt:lpstr>
      <vt:lpstr>What are the Hazards?</vt:lpstr>
      <vt:lpstr>What are the Hazards? – Part 2</vt:lpstr>
      <vt:lpstr>What are the Hazards? – Part 3</vt:lpstr>
      <vt:lpstr>What are the Hazards? – Part 4</vt:lpstr>
      <vt:lpstr>What are the Hazards? – Part 5</vt:lpstr>
      <vt:lpstr>What are the Hazards? – Part 6</vt:lpstr>
      <vt:lpstr>What are the Hazards? – Part 7</vt:lpstr>
      <vt:lpstr>What are the Hazards? – Part 8</vt:lpstr>
      <vt:lpstr>What are the Hazards? – Part 9</vt:lpstr>
      <vt:lpstr>What are the Hazards? – Part 10</vt:lpstr>
      <vt:lpstr>Module-4</vt:lpstr>
      <vt:lpstr>Confined Space Training </vt:lpstr>
      <vt:lpstr>Confined Space Training – Part 2</vt:lpstr>
      <vt:lpstr>Confined Space Training – Part 3</vt:lpstr>
      <vt:lpstr>Confined Space Training – Part 4</vt:lpstr>
      <vt:lpstr>Confined Space Training – Part 5</vt:lpstr>
      <vt:lpstr>Confined Space Training – Part 6</vt:lpstr>
      <vt:lpstr>Confined Space Training – Part 7</vt:lpstr>
      <vt:lpstr>Confined Space Training – Part 8</vt:lpstr>
      <vt:lpstr>Confined Space Training – Part 9</vt:lpstr>
      <vt:lpstr>Confined Space Training – Part 10</vt:lpstr>
      <vt:lpstr>Confined Space Training – Part 11</vt:lpstr>
      <vt:lpstr>Confined Space Training – Part 12</vt:lpstr>
      <vt:lpstr>Confined Space Training – Part 13</vt:lpstr>
      <vt:lpstr>Confined Space Training – Part 14</vt:lpstr>
      <vt:lpstr>Confined Space Training – Part 15</vt:lpstr>
      <vt:lpstr>Confined Space Training – Review</vt:lpstr>
      <vt:lpstr>Knowledge Check</vt:lpstr>
      <vt:lpstr>Knowledge Check – Part 2</vt:lpstr>
      <vt:lpstr>Knowledge Check – Part 3</vt:lpstr>
      <vt:lpstr>Knowledge Check – Part 4</vt:lpstr>
      <vt:lpstr>Knowledge Check – Part 5</vt:lpstr>
      <vt:lpstr>Knowledge Check – Part 6</vt:lpstr>
      <vt:lpstr>Knowledge Check – Part 7</vt:lpstr>
      <vt:lpstr>Knowledge Check – Part 8</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2018-12-17T23:12:37Z</dcterms:created>
  <dcterms:modified xsi:type="dcterms:W3CDTF">2021-07-08T14:29:44Z</dcterms:modified>
  <cp:contentStatus/>
</cp:coreProperties>
</file>